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7" r:id="rId1"/>
    <p:sldMasterId id="2147483929" r:id="rId2"/>
  </p:sldMasterIdLst>
  <p:sldIdLst>
    <p:sldId id="279" r:id="rId3"/>
    <p:sldId id="261" r:id="rId4"/>
    <p:sldId id="267" r:id="rId5"/>
    <p:sldId id="282" r:id="rId6"/>
    <p:sldId id="280" r:id="rId7"/>
    <p:sldId id="281" r:id="rId8"/>
    <p:sldId id="275" r:id="rId9"/>
    <p:sldId id="283" r:id="rId10"/>
    <p:sldId id="269" r:id="rId11"/>
    <p:sldId id="268" r:id="rId12"/>
    <p:sldId id="284" r:id="rId13"/>
  </p:sldIdLst>
  <p:sldSz cx="9144000" cy="6858000" type="screen4x3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délník 3"/>
          <p:cNvSpPr/>
          <p:nvPr/>
        </p:nvSpPr>
        <p:spPr>
          <a:xfrm>
            <a:off x="0" y="0"/>
            <a:ext cx="365125" cy="6854825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5" name="Obdélník 4"/>
          <p:cNvSpPr/>
          <p:nvPr/>
        </p:nvSpPr>
        <p:spPr>
          <a:xfrm>
            <a:off x="309563" y="681038"/>
            <a:ext cx="46037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6" name="Obdélník 5"/>
          <p:cNvSpPr/>
          <p:nvPr/>
        </p:nvSpPr>
        <p:spPr>
          <a:xfrm>
            <a:off x="268288" y="681038"/>
            <a:ext cx="2857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7" name="Obdélník 6"/>
          <p:cNvSpPr/>
          <p:nvPr/>
        </p:nvSpPr>
        <p:spPr>
          <a:xfrm>
            <a:off x="249238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0" name="Obdélník 9"/>
          <p:cNvSpPr/>
          <p:nvPr/>
        </p:nvSpPr>
        <p:spPr>
          <a:xfrm>
            <a:off x="222250" y="681038"/>
            <a:ext cx="7938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1" name="Obdélník 10"/>
          <p:cNvSpPr/>
          <p:nvPr/>
        </p:nvSpPr>
        <p:spPr>
          <a:xfrm>
            <a:off x="255588" y="5046663"/>
            <a:ext cx="73025" cy="16922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2" name="Obdélník 11"/>
          <p:cNvSpPr/>
          <p:nvPr/>
        </p:nvSpPr>
        <p:spPr>
          <a:xfrm>
            <a:off x="255588" y="4797425"/>
            <a:ext cx="73025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3" name="Obdélník 12"/>
          <p:cNvSpPr/>
          <p:nvPr/>
        </p:nvSpPr>
        <p:spPr>
          <a:xfrm>
            <a:off x="255588" y="4637088"/>
            <a:ext cx="73025" cy="138112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4" name="Obdélník 13"/>
          <p:cNvSpPr/>
          <p:nvPr/>
        </p:nvSpPr>
        <p:spPr>
          <a:xfrm>
            <a:off x="255588" y="4541838"/>
            <a:ext cx="73025" cy="7461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8" name="Nadpis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cs-CZ" smtClean="0"/>
              <a:t>Klepnutím lze upravit styl předlohy podnadpisů.</a:t>
            </a:r>
            <a:endParaRPr lang="en-US"/>
          </a:p>
        </p:txBody>
      </p:sp>
      <p:sp>
        <p:nvSpPr>
          <p:cNvPr id="15" name="Zástupný symbol pro datum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250FFF8-DAA7-4121-86C6-0802CF4A597B}" type="datetimeFigureOut">
              <a:rPr lang="cs-CZ"/>
              <a:pPr>
                <a:defRPr/>
              </a:pPr>
              <a:t>25.11.2012</a:t>
            </a:fld>
            <a:endParaRPr lang="cs-CZ"/>
          </a:p>
        </p:txBody>
      </p:sp>
      <p:sp>
        <p:nvSpPr>
          <p:cNvPr id="16" name="Zástupný symbol pro zápatí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cs-CZ"/>
          </a:p>
        </p:txBody>
      </p:sp>
      <p:sp>
        <p:nvSpPr>
          <p:cNvPr id="17" name="Zástupný symbol pro číslo snímku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4A80FE2-A656-4D8F-AB18-9CEE89F3995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810313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11D8924-7393-498B-81F1-608B59BF9D79}" type="datetimeFigureOut">
              <a:rPr lang="cs-CZ"/>
              <a:pPr>
                <a:defRPr/>
              </a:pPr>
              <a:t>25.11.2012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C5C4E34-F537-4D87-AC2C-DCC0E89CFFF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642845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90A7A6C-181C-4453-9453-7DBBDA6D4541}" type="datetimeFigureOut">
              <a:rPr lang="cs-CZ"/>
              <a:pPr>
                <a:defRPr/>
              </a:pPr>
              <a:t>25.11.2012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FFF3E5A-D55D-4FE0-B62D-562F89C5A17B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566452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orizo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333"/>
          <a:stretch>
            <a:fillRect/>
          </a:stretch>
        </p:blipFill>
        <p:spPr bwMode="auto">
          <a:xfrm>
            <a:off x="0" y="0"/>
            <a:ext cx="91440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/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8594E4AF-3F75-4204-9C10-011765144C56}" type="datetimeFigureOut">
              <a:rPr lang="cs-CZ"/>
              <a:pPr>
                <a:defRPr/>
              </a:pPr>
              <a:t>25.11.2012</a:t>
            </a:fld>
            <a:endParaRPr lang="cs-CZ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8F1C2930-0BC7-4D36-A991-A986D44FFC13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981213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2E42D762-CF80-41C7-AF68-22427004C467}" type="datetimeFigureOut">
              <a:rPr lang="cs-CZ"/>
              <a:pPr>
                <a:defRPr/>
              </a:pPr>
              <a:t>25.11.2012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B8DC5898-54E7-467E-80D5-4AD537F19C6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706108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/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8945E4E5-7503-48F6-AE38-63686F0820D8}" type="datetimeFigureOut">
              <a:rPr lang="cs-CZ"/>
              <a:pPr>
                <a:defRPr/>
              </a:pPr>
              <a:t>25.11.2012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D6C00BBF-42A0-40F7-96E7-7C91F85ABA03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477150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AB08F420-3EFE-4EB2-9E7C-80E33E13BDE8}" type="datetimeFigureOut">
              <a:rPr lang="cs-CZ"/>
              <a:pPr>
                <a:defRPr/>
              </a:pPr>
              <a:t>25.11.2012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0EAB91E8-8B62-4313-8AD5-7369D45158C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135965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/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/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222D87F6-AC19-4554-8C27-4F1296599596}" type="datetimeFigureOut">
              <a:rPr lang="cs-CZ"/>
              <a:pPr>
                <a:defRPr/>
              </a:pPr>
              <a:t>25.11.2012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CB63DC7E-91DA-4DAC-B73E-98BB761557F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020996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F930BA6B-6440-4AAC-AD8D-185AA11C1238}" type="datetimeFigureOut">
              <a:rPr lang="cs-CZ"/>
              <a:pPr>
                <a:defRPr/>
              </a:pPr>
              <a:t>25.11.2012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98F184CA-7EEA-466E-8044-E4CC51DFA3C0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2609194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9339FCD6-0F8E-43E5-88CF-65D11C2C1272}" type="datetimeFigureOut">
              <a:rPr lang="cs-CZ"/>
              <a:pPr>
                <a:defRPr/>
              </a:pPr>
              <a:t>25.11.2012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5CCC4828-5DF1-49CC-BC92-6F2274B9518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6181985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0D9FA856-B15C-4AE8-BA70-31D740D77C24}" type="datetimeFigureOut">
              <a:rPr lang="cs-CZ"/>
              <a:pPr>
                <a:defRPr/>
              </a:pPr>
              <a:t>25.11.2012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F512E23C-F977-4F64-AABF-8B361308834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97350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4A945A7-7651-41FA-B2B3-D8AC87BA330F}" type="datetimeFigureOut">
              <a:rPr lang="cs-CZ"/>
              <a:pPr>
                <a:defRPr/>
              </a:pPr>
              <a:t>25.11.2012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3DBB7E2-29D5-4CAE-AFFD-CC286D12491B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1144603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horizo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/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cs-CZ" noProof="0" smtClean="0"/>
              <a:t>Kliknutím na ikonu přidáte obrázek.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5F80AEE7-F7FB-4E8F-B441-8B235F5B1130}" type="datetimeFigureOut">
              <a:rPr lang="cs-CZ"/>
              <a:pPr>
                <a:defRPr/>
              </a:pPr>
              <a:t>25.11.2012</a:t>
            </a:fld>
            <a:endParaRPr lang="cs-CZ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01F989E9-E9AD-4B5C-A468-B5E5EE559270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6162678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E2D36C4A-B242-4AA5-AAFD-7B6EBB8A9D23}" type="datetimeFigureOut">
              <a:rPr lang="cs-CZ"/>
              <a:pPr>
                <a:defRPr/>
              </a:pPr>
              <a:t>25.11.2012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F2A9112D-751B-4338-9E32-AFF2194987A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0333191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E69EB933-4F65-4CBF-A4E2-558778DF466C}" type="datetimeFigureOut">
              <a:rPr lang="cs-CZ"/>
              <a:pPr>
                <a:defRPr/>
              </a:pPr>
              <a:t>25.11.2012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83E869F1-D5F0-4589-88EF-71347392A51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501135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Volný tvar 17"/>
          <p:cNvSpPr>
            <a:spLocks/>
          </p:cNvSpPr>
          <p:nvPr/>
        </p:nvSpPr>
        <p:spPr bwMode="auto">
          <a:xfrm>
            <a:off x="4829175" y="1073150"/>
            <a:ext cx="4321175" cy="5791200"/>
          </a:xfrm>
          <a:custGeom>
            <a:avLst/>
            <a:gdLst>
              <a:gd name="T0" fmla="*/ 0 w 2736"/>
              <a:gd name="T1" fmla="*/ 5791200 h 3648"/>
              <a:gd name="T2" fmla="*/ 1137151 w 2736"/>
              <a:gd name="T3" fmla="*/ 3200400 h 3648"/>
              <a:gd name="T4" fmla="*/ 4321175 w 2736"/>
              <a:gd name="T5" fmla="*/ 0 h 3648"/>
              <a:gd name="T6" fmla="*/ 4321175 w 2736"/>
              <a:gd name="T7" fmla="*/ 152400 h 3648"/>
              <a:gd name="T8" fmla="*/ 1175056 w 2736"/>
              <a:gd name="T9" fmla="*/ 3235325 h 3648"/>
              <a:gd name="T10" fmla="*/ 75810 w 2736"/>
              <a:gd name="T11" fmla="*/ 5791200 h 3648"/>
              <a:gd name="T12" fmla="*/ 0 w 2736"/>
              <a:gd name="T13" fmla="*/ 5791200 h 364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736"/>
              <a:gd name="T22" fmla="*/ 0 h 3648"/>
              <a:gd name="T23" fmla="*/ 2736 w 2736"/>
              <a:gd name="T24" fmla="*/ 3648 h 364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0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2940"/>
              </a:schemeClr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5" name="Volný tvar 18"/>
          <p:cNvSpPr>
            <a:spLocks/>
          </p:cNvSpPr>
          <p:nvPr/>
        </p:nvSpPr>
        <p:spPr bwMode="auto">
          <a:xfrm>
            <a:off x="374650" y="0"/>
            <a:ext cx="5513388" cy="6615113"/>
          </a:xfrm>
          <a:custGeom>
            <a:avLst/>
            <a:gdLst>
              <a:gd name="T0" fmla="*/ 0 w 3504"/>
              <a:gd name="T1" fmla="*/ 6538193 h 4128"/>
              <a:gd name="T2" fmla="*/ 0 w 3504"/>
              <a:gd name="T3" fmla="*/ 6615113 h 4128"/>
              <a:gd name="T4" fmla="*/ 5513388 w 3504"/>
              <a:gd name="T5" fmla="*/ 4230596 h 4128"/>
              <a:gd name="T6" fmla="*/ 4531552 w 3504"/>
              <a:gd name="T7" fmla="*/ 0 h 4128"/>
              <a:gd name="T8" fmla="*/ 4456026 w 3504"/>
              <a:gd name="T9" fmla="*/ 0 h 4128"/>
              <a:gd name="T10" fmla="*/ 5452023 w 3504"/>
              <a:gd name="T11" fmla="*/ 4196943 h 4128"/>
              <a:gd name="T12" fmla="*/ 0 w 3504"/>
              <a:gd name="T13" fmla="*/ 6538193 h 412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504"/>
              <a:gd name="T22" fmla="*/ 0 h 4128"/>
              <a:gd name="T23" fmla="*/ 3504 w 3504"/>
              <a:gd name="T24" fmla="*/ 4128 h 412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2940"/>
              </a:schemeClr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6" name="Volný tvar 5"/>
          <p:cNvSpPr>
            <a:spLocks/>
          </p:cNvSpPr>
          <p:nvPr/>
        </p:nvSpPr>
        <p:spPr bwMode="auto">
          <a:xfrm rot="5236414">
            <a:off x="4461669" y="1483519"/>
            <a:ext cx="4114800" cy="1189038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Volný tvar 6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8" name="Volný tvar 7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Volný tvar 8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0" name="Volný tvar 9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1" name="Volný tvar 10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2" name="Volný tvar 11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3" name="Volný tvar 12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4" name="Volný tvar 13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5" name="Volný tvar 14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6" name="Volný tvar 15"/>
          <p:cNvSpPr>
            <a:spLocks/>
          </p:cNvSpPr>
          <p:nvPr/>
        </p:nvSpPr>
        <p:spPr bwMode="auto">
          <a:xfrm>
            <a:off x="366713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7" name="Volný tvar 16"/>
          <p:cNvSpPr>
            <a:spLocks/>
          </p:cNvSpPr>
          <p:nvPr/>
        </p:nvSpPr>
        <p:spPr bwMode="auto">
          <a:xfrm>
            <a:off x="366713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8" name="Volný tvar 17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9" name="Obdélník 18"/>
          <p:cNvSpPr/>
          <p:nvPr/>
        </p:nvSpPr>
        <p:spPr>
          <a:xfrm>
            <a:off x="363538" y="401638"/>
            <a:ext cx="8504237" cy="887412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0" name="Obdélník 19"/>
          <p:cNvSpPr/>
          <p:nvPr/>
        </p:nvSpPr>
        <p:spPr>
          <a:xfrm flipH="1">
            <a:off x="371475" y="681038"/>
            <a:ext cx="26988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1" name="Obdélník 20"/>
          <p:cNvSpPr/>
          <p:nvPr/>
        </p:nvSpPr>
        <p:spPr>
          <a:xfrm flipH="1">
            <a:off x="411163" y="681038"/>
            <a:ext cx="26987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2" name="Obdélník 21"/>
          <p:cNvSpPr/>
          <p:nvPr/>
        </p:nvSpPr>
        <p:spPr>
          <a:xfrm flipH="1">
            <a:off x="447675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3" name="Obdélník 22"/>
          <p:cNvSpPr/>
          <p:nvPr/>
        </p:nvSpPr>
        <p:spPr>
          <a:xfrm flipH="1">
            <a:off x="476250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4" name="Obdélník 23"/>
          <p:cNvSpPr/>
          <p:nvPr/>
        </p:nvSpPr>
        <p:spPr>
          <a:xfrm>
            <a:off x="500063" y="681038"/>
            <a:ext cx="36512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bIns="0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2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A3D79E0-9562-47B2-B4EA-DC92DF8AC406}" type="datetimeFigureOut">
              <a:rPr lang="cs-CZ"/>
              <a:pPr>
                <a:defRPr/>
              </a:pPr>
              <a:t>25.11.2012</a:t>
            </a:fld>
            <a:endParaRPr lang="cs-CZ"/>
          </a:p>
        </p:txBody>
      </p:sp>
      <p:sp>
        <p:nvSpPr>
          <p:cNvPr id="2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cs-CZ"/>
          </a:p>
        </p:txBody>
      </p:sp>
      <p:sp>
        <p:nvSpPr>
          <p:cNvPr id="2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1015185-93CF-4BA3-A9CC-FFDFC891543A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338260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04068DB-E9F3-43D6-80EB-94FDB8286951}" type="datetimeFigureOut">
              <a:rPr lang="cs-CZ"/>
              <a:pPr>
                <a:defRPr/>
              </a:pPr>
              <a:t>25.11.2012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4405935-3623-4D45-AE35-5BEA400F2B6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184990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6"/>
          <p:cNvSpPr/>
          <p:nvPr/>
        </p:nvSpPr>
        <p:spPr>
          <a:xfrm>
            <a:off x="0" y="401638"/>
            <a:ext cx="8867775" cy="887412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8" name="Obdélník 7"/>
          <p:cNvSpPr/>
          <p:nvPr/>
        </p:nvSpPr>
        <p:spPr>
          <a:xfrm>
            <a:off x="87313" y="681038"/>
            <a:ext cx="46037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9" name="Obdélník 8"/>
          <p:cNvSpPr/>
          <p:nvPr/>
        </p:nvSpPr>
        <p:spPr>
          <a:xfrm>
            <a:off x="47625" y="681038"/>
            <a:ext cx="26988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0" name="Obdélník 9"/>
          <p:cNvSpPr/>
          <p:nvPr/>
        </p:nvSpPr>
        <p:spPr>
          <a:xfrm>
            <a:off x="28575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1" name="Obdélník 10"/>
          <p:cNvSpPr/>
          <p:nvPr/>
        </p:nvSpPr>
        <p:spPr>
          <a:xfrm>
            <a:off x="0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2" name="Obdélník 11"/>
          <p:cNvSpPr/>
          <p:nvPr/>
        </p:nvSpPr>
        <p:spPr>
          <a:xfrm flipH="1">
            <a:off x="149225" y="681038"/>
            <a:ext cx="2857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3" name="Obdélník 12"/>
          <p:cNvSpPr/>
          <p:nvPr/>
        </p:nvSpPr>
        <p:spPr>
          <a:xfrm flipH="1">
            <a:off x="188913" y="681038"/>
            <a:ext cx="2857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4" name="Obdélník 13"/>
          <p:cNvSpPr/>
          <p:nvPr/>
        </p:nvSpPr>
        <p:spPr>
          <a:xfrm flipH="1">
            <a:off x="227013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5" name="Obdélník 14"/>
          <p:cNvSpPr/>
          <p:nvPr/>
        </p:nvSpPr>
        <p:spPr>
          <a:xfrm flipH="1">
            <a:off x="255588" y="681038"/>
            <a:ext cx="7937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6" name="Obdélník 15"/>
          <p:cNvSpPr/>
          <p:nvPr/>
        </p:nvSpPr>
        <p:spPr>
          <a:xfrm>
            <a:off x="279400" y="681038"/>
            <a:ext cx="36513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/>
          <a:lstStyle>
            <a:lvl1pPr>
              <a:defRPr sz="4000"/>
            </a:lvl1pPr>
            <a:extLst/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1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08A1F72-DC17-4647-B663-C0BFAD02D0BC}" type="datetimeFigureOut">
              <a:rPr lang="cs-CZ"/>
              <a:pPr>
                <a:defRPr/>
              </a:pPr>
              <a:t>25.11.2012</a:t>
            </a:fld>
            <a:endParaRPr lang="cs-CZ"/>
          </a:p>
        </p:txBody>
      </p:sp>
      <p:sp>
        <p:nvSpPr>
          <p:cNvPr id="1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cs-CZ"/>
          </a:p>
        </p:txBody>
      </p:sp>
      <p:sp>
        <p:nvSpPr>
          <p:cNvPr id="1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2AEAB20-2566-4968-95AF-BF6D3509BC0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403252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9BA9B44-96AD-4078-9324-AC992DB9AD62}" type="datetimeFigureOut">
              <a:rPr lang="cs-CZ"/>
              <a:pPr>
                <a:defRPr/>
              </a:pPr>
              <a:t>25.11.2012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9E68D86-7E41-4DBD-A77F-B074D00424F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178487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CA3406F-3A4E-4EEF-8A75-90054C55F028}" type="datetimeFigureOut">
              <a:rPr lang="cs-CZ"/>
              <a:pPr>
                <a:defRPr/>
              </a:pPr>
              <a:t>25.11.2012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1C08D72-F54D-4531-8E37-C02362AE743A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045933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1DEF1AA-0A0A-4A7E-AF0D-53731B21C786}" type="datetimeFigureOut">
              <a:rPr lang="cs-CZ"/>
              <a:pPr>
                <a:defRPr/>
              </a:pPr>
              <a:t>25.11.2012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56A3FA5-95C8-47DB-96F2-EF3A8121017A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169588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368300" y="0"/>
            <a:ext cx="8777288" cy="1878013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cxnSp>
        <p:nvCxnSpPr>
          <p:cNvPr id="6" name="Přímá spojovací čára 18"/>
          <p:cNvCxnSpPr/>
          <p:nvPr/>
        </p:nvCxnSpPr>
        <p:spPr>
          <a:xfrm flipV="1">
            <a:off x="363538" y="1884363"/>
            <a:ext cx="8782050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" name="Skupina 19"/>
          <p:cNvGrpSpPr>
            <a:grpSpLocks/>
          </p:cNvGrpSpPr>
          <p:nvPr/>
        </p:nvGrpSpPr>
        <p:grpSpPr bwMode="auto">
          <a:xfrm rot="5400000">
            <a:off x="8515351" y="1219200"/>
            <a:ext cx="131762" cy="128587"/>
            <a:chOff x="6668087" y="1297746"/>
            <a:chExt cx="161840" cy="156602"/>
          </a:xfrm>
        </p:grpSpPr>
        <p:cxnSp>
          <p:nvCxnSpPr>
            <p:cNvPr id="8" name="Přímá spojovací čára 20"/>
            <p:cNvCxnSpPr/>
            <p:nvPr/>
          </p:nvCxnSpPr>
          <p:spPr>
            <a:xfrm rot="16200000">
              <a:off x="6663593" y="1288707"/>
              <a:ext cx="88935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Přímá spojovací čára 23"/>
            <p:cNvCxnSpPr/>
            <p:nvPr/>
          </p:nvCxnSpPr>
          <p:spPr>
            <a:xfrm rot="16200000" flipV="1">
              <a:off x="6685198" y="1391515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Přímá spojovací čára 24"/>
            <p:cNvCxnSpPr/>
            <p:nvPr/>
          </p:nvCxnSpPr>
          <p:spPr>
            <a:xfrm rot="5400000" flipH="1">
              <a:off x="6744513" y="1287732"/>
              <a:ext cx="88935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Skupina 25"/>
          <p:cNvGrpSpPr>
            <a:grpSpLocks/>
          </p:cNvGrpSpPr>
          <p:nvPr/>
        </p:nvGrpSpPr>
        <p:grpSpPr bwMode="auto">
          <a:xfrm rot="5400000">
            <a:off x="8667751" y="1371600"/>
            <a:ext cx="131762" cy="128587"/>
            <a:chOff x="6668087" y="1297746"/>
            <a:chExt cx="161840" cy="156602"/>
          </a:xfrm>
        </p:grpSpPr>
        <p:cxnSp>
          <p:nvCxnSpPr>
            <p:cNvPr id="12" name="Přímá spojovací čára 26"/>
            <p:cNvCxnSpPr/>
            <p:nvPr/>
          </p:nvCxnSpPr>
          <p:spPr>
            <a:xfrm rot="16200000">
              <a:off x="6663593" y="1288707"/>
              <a:ext cx="88935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Přímá spojovací čára 27"/>
            <p:cNvCxnSpPr/>
            <p:nvPr/>
          </p:nvCxnSpPr>
          <p:spPr>
            <a:xfrm rot="16200000" flipV="1">
              <a:off x="6685198" y="1391515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Přímá spojovací čára 28"/>
            <p:cNvCxnSpPr/>
            <p:nvPr/>
          </p:nvCxnSpPr>
          <p:spPr>
            <a:xfrm rot="5400000" flipH="1">
              <a:off x="6744513" y="1287732"/>
              <a:ext cx="88935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Skupina 29"/>
          <p:cNvGrpSpPr>
            <a:grpSpLocks/>
          </p:cNvGrpSpPr>
          <p:nvPr/>
        </p:nvGrpSpPr>
        <p:grpSpPr bwMode="auto">
          <a:xfrm rot="5400000">
            <a:off x="8320087" y="1474788"/>
            <a:ext cx="131763" cy="128588"/>
            <a:chOff x="6668087" y="1297746"/>
            <a:chExt cx="161840" cy="156602"/>
          </a:xfrm>
        </p:grpSpPr>
        <p:cxnSp>
          <p:nvCxnSpPr>
            <p:cNvPr id="16" name="Přímá spojovací čára 30"/>
            <p:cNvCxnSpPr/>
            <p:nvPr/>
          </p:nvCxnSpPr>
          <p:spPr>
            <a:xfrm rot="16200000">
              <a:off x="6663592" y="1288707"/>
              <a:ext cx="88934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Přímá spojovací čára 31"/>
            <p:cNvCxnSpPr/>
            <p:nvPr/>
          </p:nvCxnSpPr>
          <p:spPr>
            <a:xfrm rot="16200000" flipV="1">
              <a:off x="6685198" y="1391513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Přímá spojovací čára 32"/>
            <p:cNvCxnSpPr/>
            <p:nvPr/>
          </p:nvCxnSpPr>
          <p:spPr>
            <a:xfrm rot="5400000" flipH="1">
              <a:off x="6744512" y="1287732"/>
              <a:ext cx="88934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Nadpis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cs-CZ" noProof="0" smtClean="0"/>
              <a:t>Klepnutím na ikonu přidáte obrázek.</a:t>
            </a:r>
            <a:endParaRPr lang="en-US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19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6477000" y="55563"/>
            <a:ext cx="21336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ACB0042-D543-4948-B861-4EA945C21337}" type="datetimeFigureOut">
              <a:rPr lang="cs-CZ"/>
              <a:pPr>
                <a:defRPr/>
              </a:pPr>
              <a:t>25.11.2012</a:t>
            </a:fld>
            <a:endParaRPr lang="cs-CZ"/>
          </a:p>
        </p:txBody>
      </p:sp>
      <p:sp>
        <p:nvSpPr>
          <p:cNvPr id="20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914400" y="55563"/>
            <a:ext cx="55626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cs-CZ"/>
          </a:p>
        </p:txBody>
      </p:sp>
      <p:sp>
        <p:nvSpPr>
          <p:cNvPr id="21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8610600" y="55563"/>
            <a:ext cx="4572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D40810C-8DA6-4270-90A1-1A1B3C07620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977338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6"/>
          <p:cNvSpPr/>
          <p:nvPr/>
        </p:nvSpPr>
        <p:spPr>
          <a:xfrm>
            <a:off x="0" y="0"/>
            <a:ext cx="365125" cy="6854825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8" name="Obdélník 7"/>
          <p:cNvSpPr/>
          <p:nvPr/>
        </p:nvSpPr>
        <p:spPr>
          <a:xfrm>
            <a:off x="255588" y="5046663"/>
            <a:ext cx="73025" cy="16922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9" name="Obdélník 8"/>
          <p:cNvSpPr/>
          <p:nvPr/>
        </p:nvSpPr>
        <p:spPr>
          <a:xfrm>
            <a:off x="255588" y="4797425"/>
            <a:ext cx="73025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0" name="Obdélník 9"/>
          <p:cNvSpPr/>
          <p:nvPr/>
        </p:nvSpPr>
        <p:spPr>
          <a:xfrm>
            <a:off x="255588" y="4637088"/>
            <a:ext cx="73025" cy="138112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1" name="Obdélník 10"/>
          <p:cNvSpPr/>
          <p:nvPr/>
        </p:nvSpPr>
        <p:spPr>
          <a:xfrm>
            <a:off x="255588" y="4541838"/>
            <a:ext cx="73025" cy="7461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2" name="Obdélník 11"/>
          <p:cNvSpPr/>
          <p:nvPr/>
        </p:nvSpPr>
        <p:spPr>
          <a:xfrm>
            <a:off x="309563" y="681038"/>
            <a:ext cx="46037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5" name="Obdélník 14"/>
          <p:cNvSpPr/>
          <p:nvPr/>
        </p:nvSpPr>
        <p:spPr>
          <a:xfrm>
            <a:off x="268288" y="681038"/>
            <a:ext cx="28575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6" name="Obdélník 15"/>
          <p:cNvSpPr/>
          <p:nvPr/>
        </p:nvSpPr>
        <p:spPr>
          <a:xfrm>
            <a:off x="249238" y="681038"/>
            <a:ext cx="9525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7" name="Obdélník 16"/>
          <p:cNvSpPr/>
          <p:nvPr/>
        </p:nvSpPr>
        <p:spPr>
          <a:xfrm>
            <a:off x="222250" y="681038"/>
            <a:ext cx="7938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2" name="Zástupný symbol pro nadpis 21"/>
          <p:cNvSpPr>
            <a:spLocks noGrp="1"/>
          </p:cNvSpPr>
          <p:nvPr>
            <p:ph type="title"/>
          </p:nvPr>
        </p:nvSpPr>
        <p:spPr>
          <a:xfrm>
            <a:off x="914400" y="512763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1036" name="Zástupný symbol pro text 12"/>
          <p:cNvSpPr>
            <a:spLocks noGrp="1"/>
          </p:cNvSpPr>
          <p:nvPr>
            <p:ph type="body" idx="1"/>
          </p:nvPr>
        </p:nvSpPr>
        <p:spPr bwMode="auto">
          <a:xfrm>
            <a:off x="914400" y="1784350"/>
            <a:ext cx="77724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14" name="Zástupný symbol pro datum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  <a:cs typeface="Arial" charset="0"/>
              </a:defRPr>
            </a:lvl1pPr>
            <a:extLst/>
          </a:lstStyle>
          <a:p>
            <a:pPr>
              <a:defRPr/>
            </a:pPr>
            <a:fld id="{4C38772A-7EEB-4914-95E6-1E7D5B405D9B}" type="datetimeFigureOut">
              <a:rPr lang="cs-CZ"/>
              <a:pPr>
                <a:defRPr/>
              </a:pPr>
              <a:t>25.11.2012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  <a:cs typeface="Arial" charset="0"/>
              </a:defRPr>
            </a:lvl1pPr>
            <a:extLst/>
          </a:lstStyle>
          <a:p>
            <a:pPr>
              <a:defRPr/>
            </a:pPr>
            <a:endParaRPr lang="cs-CZ"/>
          </a:p>
        </p:txBody>
      </p:sp>
      <p:sp>
        <p:nvSpPr>
          <p:cNvPr id="23" name="Zástupný symbol pro číslo snímku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  <a:cs typeface="Arial" charset="0"/>
              </a:defRPr>
            </a:lvl1pPr>
            <a:extLst/>
          </a:lstStyle>
          <a:p>
            <a:pPr>
              <a:defRPr/>
            </a:pPr>
            <a:fld id="{FF518715-4009-4649-8C76-42FD17737F8A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007" r:id="rId1"/>
    <p:sldLayoutId id="2147484008" r:id="rId2"/>
    <p:sldLayoutId id="2147484009" r:id="rId3"/>
    <p:sldLayoutId id="2147484010" r:id="rId4"/>
    <p:sldLayoutId id="2147484011" r:id="rId5"/>
    <p:sldLayoutId id="2147484012" r:id="rId6"/>
    <p:sldLayoutId id="2147484013" r:id="rId7"/>
    <p:sldLayoutId id="2147484014" r:id="rId8"/>
    <p:sldLayoutId id="2147484015" r:id="rId9"/>
    <p:sldLayoutId id="2147484016" r:id="rId10"/>
    <p:sldLayoutId id="2147484017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 spc="-100">
          <a:solidFill>
            <a:srgbClr val="C1EEFF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9pPr>
      <a:extLst/>
    </p:titleStyle>
    <p:bodyStyle>
      <a:lvl1pPr marL="411163" indent="-342900" algn="l" rtl="0" eaLnBrk="0" fontAlgn="base" hangingPunct="0">
        <a:spcBef>
          <a:spcPts val="70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Char char="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39775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5363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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0475" indent="-228600" algn="l" rtl="0" eaLnBrk="0" fontAlgn="base" hangingPunct="0">
        <a:spcBef>
          <a:spcPct val="20000"/>
        </a:spcBef>
        <a:spcAft>
          <a:spcPct val="0"/>
        </a:spcAft>
        <a:buClr>
          <a:srgbClr val="FEB80A"/>
        </a:buClr>
        <a:buFont typeface="Wingdings 3" pitchFamily="18" charset="2"/>
        <a:buChar char="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138" indent="-209550" algn="l" rtl="0" eaLnBrk="0" fontAlgn="base" hangingPunct="0">
        <a:spcBef>
          <a:spcPct val="20000"/>
        </a:spcBef>
        <a:spcAft>
          <a:spcPct val="0"/>
        </a:spcAft>
        <a:buClr>
          <a:srgbClr val="FEB80A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6" descr="horizon.p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898F4669-2F1F-45B7-9B03-CF8E8C7E384C}" type="datetimeFigureOut">
              <a:rPr lang="cs-CZ"/>
              <a:pPr>
                <a:defRPr/>
              </a:pPr>
              <a:t>25.11.2012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2939B04A-77D4-4299-B13B-993561D466F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018" r:id="rId1"/>
    <p:sldLayoutId id="2147484019" r:id="rId2"/>
    <p:sldLayoutId id="2147484020" r:id="rId3"/>
    <p:sldLayoutId id="2147484021" r:id="rId4"/>
    <p:sldLayoutId id="2147484022" r:id="rId5"/>
    <p:sldLayoutId id="2147484023" r:id="rId6"/>
    <p:sldLayoutId id="2147484024" r:id="rId7"/>
    <p:sldLayoutId id="2147484025" r:id="rId8"/>
    <p:sldLayoutId id="2147484026" r:id="rId9"/>
    <p:sldLayoutId id="2147484027" r:id="rId10"/>
    <p:sldLayoutId id="2147484028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kern="1200" cap="all" spc="5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 Narrow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 Narrow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 Narrow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 Narrow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ts val="600"/>
        </a:spcAft>
        <a:buClr>
          <a:schemeClr val="tx2"/>
        </a:buClr>
        <a:buFont typeface="Arial" charset="0"/>
        <a:buChar char="•"/>
        <a:defRPr sz="1700" kern="1200" spc="3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ts val="600"/>
        </a:spcAft>
        <a:buClr>
          <a:schemeClr val="tx2"/>
        </a:buClr>
        <a:buFont typeface="Arial" charset="0"/>
        <a:buChar char="•"/>
        <a:defRPr sz="1700" kern="1200" spc="3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ts val="600"/>
        </a:spcAft>
        <a:buClr>
          <a:schemeClr val="tx2"/>
        </a:buClr>
        <a:buFont typeface="Arial" charset="0"/>
        <a:buChar char="•"/>
        <a:defRPr sz="1700" kern="1200" spc="3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ts val="600"/>
        </a:spcAft>
        <a:buClr>
          <a:schemeClr val="tx2"/>
        </a:buClr>
        <a:buFont typeface="Arial" charset="0"/>
        <a:buChar char="•"/>
        <a:defRPr sz="1700" kern="1200" spc="3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ts val="600"/>
        </a:spcAft>
        <a:buClr>
          <a:schemeClr val="tx2"/>
        </a:buClr>
        <a:buFont typeface="Arial" charset="0"/>
        <a:buChar char="•"/>
        <a:defRPr sz="1700" kern="1200" spc="3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17%20&#268;j%20-%20E.%20Hemingway%20-%20Sta&#345;ec%20a%20mo&#345;e%20-%20prac.%20listy.docx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w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899592" y="1412776"/>
            <a:ext cx="7772400" cy="792089"/>
          </a:xfrm>
        </p:spPr>
        <p:txBody>
          <a:bodyPr>
            <a:normAutofit fontScale="90000"/>
          </a:bodyPr>
          <a:lstStyle/>
          <a:p>
            <a:r>
              <a:rPr lang="cs-CZ" sz="4800" b="1" cap="none" dirty="0" smtClean="0">
                <a:effectLst>
                  <a:outerShdw sx="1000" sy="1000" algn="tl">
                    <a:schemeClr val="tx1"/>
                  </a:outerShdw>
                  <a:reflection endPos="0" dir="5400000" sy="-100000" algn="bl" rotWithShape="0"/>
                </a:effectLst>
                <a:latin typeface="Calibri" pitchFamily="34" charset="0"/>
              </a:rPr>
              <a:t>E. </a:t>
            </a:r>
            <a:r>
              <a:rPr lang="cs-CZ" sz="4800" b="1" cap="none" dirty="0" err="1" smtClean="0">
                <a:effectLst>
                  <a:outerShdw sx="1000" sy="1000" algn="tl">
                    <a:schemeClr val="tx1"/>
                  </a:outerShdw>
                  <a:reflection endPos="0" dir="5400000" sy="-100000" algn="bl" rotWithShape="0"/>
                </a:effectLst>
                <a:latin typeface="Calibri" pitchFamily="34" charset="0"/>
              </a:rPr>
              <a:t>Hemingway</a:t>
            </a:r>
            <a:r>
              <a:rPr lang="cs-CZ" sz="4800" b="1" cap="none" dirty="0" smtClean="0">
                <a:effectLst>
                  <a:outerShdw sx="1000" sy="1000" algn="tl">
                    <a:schemeClr val="tx1"/>
                  </a:outerShdw>
                  <a:reflection endPos="0" dir="5400000" sy="-100000" algn="bl" rotWithShape="0"/>
                </a:effectLst>
                <a:latin typeface="Calibri" pitchFamily="34" charset="0"/>
              </a:rPr>
              <a:t> – Stařec a moře</a:t>
            </a:r>
            <a:endParaRPr lang="cs-CZ" sz="4800" b="1" cap="none" dirty="0">
              <a:effectLst>
                <a:outerShdw sx="1000" sy="1000" algn="tl">
                  <a:schemeClr val="tx1">
                    <a:alpha val="51000"/>
                  </a:schemeClr>
                </a:outerShdw>
                <a:reflection endPos="0" dir="5400000" sy="-100000" algn="bl" rotWithShape="0"/>
              </a:effectLst>
              <a:latin typeface="Calibri" pitchFamily="34" charset="0"/>
            </a:endParaRPr>
          </a:p>
        </p:txBody>
      </p:sp>
      <p:pic>
        <p:nvPicPr>
          <p:cNvPr id="1026" name="Picture 2" descr="C:\Users\Uživatel\Pictures\logo.b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5029" y="5589240"/>
            <a:ext cx="3603242" cy="934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ovéPole 4"/>
          <p:cNvSpPr txBox="1"/>
          <p:nvPr/>
        </p:nvSpPr>
        <p:spPr>
          <a:xfrm>
            <a:off x="1043608" y="620687"/>
            <a:ext cx="71287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cs-CZ" sz="1600" dirty="0" smtClean="0">
                <a:solidFill>
                  <a:srgbClr val="FFC000"/>
                </a:solidFill>
                <a:latin typeface="Calibri"/>
              </a:rPr>
              <a:t>Základní škola a Mateřská škola, Liberec, Barvířská 38/6, příspěvková organizace</a:t>
            </a:r>
            <a:endParaRPr lang="cs-CZ" sz="1600" dirty="0">
              <a:solidFill>
                <a:srgbClr val="FFC000"/>
              </a:solidFill>
              <a:latin typeface="Calibri"/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677205" y="2750799"/>
            <a:ext cx="784887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cs-CZ" sz="1600" dirty="0" smtClean="0">
                <a:solidFill>
                  <a:srgbClr val="FFC000"/>
                </a:solidFill>
                <a:latin typeface="Calibri"/>
              </a:rPr>
              <a:t>Název :      </a:t>
            </a:r>
            <a:r>
              <a:rPr lang="cs-CZ" sz="1600" b="1" dirty="0" smtClean="0">
                <a:solidFill>
                  <a:srgbClr val="FFC000"/>
                </a:solidFill>
                <a:latin typeface="Calibri"/>
              </a:rPr>
              <a:t>VY_32_inovace_17 Český jazyk a literatura – Příběh, který nikdy neskončí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cs-CZ" sz="1600" dirty="0" smtClean="0">
                <a:solidFill>
                  <a:srgbClr val="FFC000"/>
                </a:solidFill>
                <a:latin typeface="Calibri"/>
              </a:rPr>
              <a:t>Autor:        Iveta </a:t>
            </a:r>
            <a:r>
              <a:rPr lang="cs-CZ" sz="1600" dirty="0" err="1" smtClean="0">
                <a:solidFill>
                  <a:srgbClr val="FFC000"/>
                </a:solidFill>
                <a:latin typeface="Calibri"/>
              </a:rPr>
              <a:t>Loumová</a:t>
            </a:r>
            <a:endParaRPr lang="cs-CZ" sz="1600" dirty="0" smtClean="0">
              <a:solidFill>
                <a:srgbClr val="FFC000"/>
              </a:solidFill>
              <a:latin typeface="Calibri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cs-CZ" sz="1600" dirty="0" smtClean="0">
                <a:solidFill>
                  <a:srgbClr val="FFC000"/>
                </a:solidFill>
                <a:latin typeface="Calibri"/>
              </a:rPr>
              <a:t>Období</a:t>
            </a:r>
            <a:r>
              <a:rPr lang="cs-CZ" sz="1600" smtClean="0">
                <a:solidFill>
                  <a:srgbClr val="FFC000"/>
                </a:solidFill>
                <a:latin typeface="Calibri"/>
              </a:rPr>
              <a:t>:     Březen  2012</a:t>
            </a:r>
            <a:endParaRPr lang="cs-CZ" sz="1600" dirty="0" smtClean="0">
              <a:solidFill>
                <a:srgbClr val="FFC000"/>
              </a:solidFill>
              <a:latin typeface="Calibri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cs-CZ" sz="1600" dirty="0" smtClean="0">
                <a:solidFill>
                  <a:srgbClr val="FFC000"/>
                </a:solidFill>
                <a:latin typeface="Calibri"/>
              </a:rPr>
              <a:t>Věková skupina:      9. ročník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cs-CZ" sz="1600" dirty="0" smtClean="0">
                <a:solidFill>
                  <a:srgbClr val="FFC000"/>
                </a:solidFill>
                <a:latin typeface="Calibri"/>
              </a:rPr>
              <a:t>Tematická oblast:    </a:t>
            </a:r>
            <a:r>
              <a:rPr lang="cs-CZ" sz="1600" dirty="0">
                <a:solidFill>
                  <a:srgbClr val="FFC000"/>
                </a:solidFill>
                <a:latin typeface="Calibri"/>
              </a:rPr>
              <a:t>Č</a:t>
            </a:r>
            <a:r>
              <a:rPr lang="cs-CZ" sz="1600" dirty="0" smtClean="0">
                <a:solidFill>
                  <a:srgbClr val="FFC000"/>
                </a:solidFill>
                <a:latin typeface="Calibri"/>
              </a:rPr>
              <a:t>eský jazyk a literatura  –  světová literatura 1. poloviny 20. století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cs-CZ" sz="1600" dirty="0" smtClean="0">
                <a:solidFill>
                  <a:srgbClr val="FFC000"/>
                </a:solidFill>
                <a:latin typeface="Calibri"/>
              </a:rPr>
              <a:t>Anotace:    </a:t>
            </a:r>
            <a:r>
              <a:rPr lang="cs-CZ" sz="1600" dirty="0">
                <a:solidFill>
                  <a:srgbClr val="FFC000"/>
                </a:solidFill>
                <a:latin typeface="Calibri"/>
              </a:rPr>
              <a:t>Představení  problematiky </a:t>
            </a:r>
            <a:r>
              <a:rPr lang="cs-CZ" sz="1600" dirty="0" smtClean="0">
                <a:solidFill>
                  <a:srgbClr val="FFC000"/>
                </a:solidFill>
                <a:latin typeface="Calibri"/>
              </a:rPr>
              <a:t> </a:t>
            </a:r>
            <a:r>
              <a:rPr lang="cs-CZ" sz="1600" dirty="0" err="1" smtClean="0">
                <a:solidFill>
                  <a:srgbClr val="FFC000"/>
                </a:solidFill>
                <a:latin typeface="Calibri"/>
              </a:rPr>
              <a:t>Hemingwayova</a:t>
            </a:r>
            <a:r>
              <a:rPr lang="cs-CZ" sz="1600" dirty="0" smtClean="0">
                <a:solidFill>
                  <a:srgbClr val="FFC000"/>
                </a:solidFill>
                <a:latin typeface="Calibri"/>
              </a:rPr>
              <a:t>  </a:t>
            </a:r>
            <a:r>
              <a:rPr lang="cs-CZ" sz="1600" dirty="0">
                <a:solidFill>
                  <a:srgbClr val="FFC000"/>
                </a:solidFill>
                <a:latin typeface="Calibri"/>
              </a:rPr>
              <a:t>života a literárního </a:t>
            </a:r>
            <a:r>
              <a:rPr lang="cs-CZ" sz="1600" dirty="0" smtClean="0">
                <a:solidFill>
                  <a:srgbClr val="FFC000"/>
                </a:solidFill>
                <a:latin typeface="Calibri"/>
              </a:rPr>
              <a:t>stylu, možnost využití pracovních listů.</a:t>
            </a:r>
            <a:endParaRPr lang="cs-CZ" sz="1600" dirty="0">
              <a:solidFill>
                <a:srgbClr val="FFC000"/>
              </a:solidFill>
              <a:latin typeface="Calibri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cs-CZ" sz="1600" dirty="0" smtClean="0">
                <a:solidFill>
                  <a:srgbClr val="FFC000"/>
                </a:solidFill>
                <a:latin typeface="Calibri"/>
              </a:rPr>
              <a:t> </a:t>
            </a:r>
            <a:endParaRPr lang="cs-CZ" sz="1600" dirty="0">
              <a:solidFill>
                <a:srgbClr val="FFC000"/>
              </a:solidFill>
              <a:latin typeface="Calibri"/>
            </a:endParaRPr>
          </a:p>
        </p:txBody>
      </p:sp>
      <p:pic>
        <p:nvPicPr>
          <p:cNvPr id="3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8271" y="4566681"/>
            <a:ext cx="560387" cy="573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58199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Nadpis 1"/>
          <p:cNvSpPr txBox="1">
            <a:spLocks/>
          </p:cNvSpPr>
          <p:nvPr/>
        </p:nvSpPr>
        <p:spPr>
          <a:xfrm>
            <a:off x="1785918" y="6072206"/>
            <a:ext cx="5682057" cy="576064"/>
          </a:xfrm>
          <a:prstGeom prst="rect">
            <a:avLst/>
          </a:prstGeom>
        </p:spPr>
        <p:txBody>
          <a:bodyPr lIns="45720" tIns="0" rIns="45720" bIns="0" anchor="b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cs-CZ" sz="3200" b="1" cap="all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rPr>
              <a:t>Shrnutí</a:t>
            </a:r>
            <a:endParaRPr lang="cs-CZ" sz="3200" b="1" cap="all" dirty="0">
              <a:ln w="500">
                <a:solidFill>
                  <a:schemeClr val="tx2">
                    <a:shade val="20000"/>
                    <a:satMod val="120000"/>
                  </a:schemeClr>
                </a:solidFill>
              </a:ln>
              <a:solidFill>
                <a:schemeClr val="accent1">
                  <a:lumMod val="60000"/>
                  <a:lumOff val="40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2" name="Nadpis 1"/>
          <p:cNvSpPr>
            <a:spLocks noGrp="1"/>
          </p:cNvSpPr>
          <p:nvPr>
            <p:ph type="title"/>
          </p:nvPr>
        </p:nvSpPr>
        <p:spPr>
          <a:xfrm>
            <a:off x="114300" y="44450"/>
            <a:ext cx="8921750" cy="6477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cs-CZ" b="1" dirty="0" smtClean="0">
                <a:solidFill>
                  <a:srgbClr val="FF0000"/>
                </a:solidFill>
              </a:rPr>
              <a:t>Ernest </a:t>
            </a:r>
            <a:r>
              <a:rPr lang="cs-CZ" b="1" dirty="0" err="1" smtClean="0">
                <a:solidFill>
                  <a:srgbClr val="FF0000"/>
                </a:solidFill>
              </a:rPr>
              <a:t>Hemingway</a:t>
            </a:r>
            <a:endParaRPr lang="cs-CZ" b="1" dirty="0" smtClean="0">
              <a:solidFill>
                <a:srgbClr val="FF0000"/>
              </a:solidFill>
            </a:endParaRPr>
          </a:p>
        </p:txBody>
      </p:sp>
      <p:sp>
        <p:nvSpPr>
          <p:cNvPr id="31748" name="Zástupný symbol pro obsah 2"/>
          <p:cNvSpPr>
            <a:spLocks noGrp="1"/>
          </p:cNvSpPr>
          <p:nvPr>
            <p:ph idx="1"/>
          </p:nvPr>
        </p:nvSpPr>
        <p:spPr>
          <a:xfrm>
            <a:off x="179388" y="765175"/>
            <a:ext cx="8821737" cy="366395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cs-CZ" sz="2800" smtClean="0"/>
          </a:p>
          <a:p>
            <a:pPr marL="1050925" lvl="4" indent="0" eaLnBrk="1" hangingPunct="1">
              <a:lnSpc>
                <a:spcPct val="80000"/>
              </a:lnSpc>
              <a:buFont typeface="Wingdings" pitchFamily="2" charset="2"/>
              <a:buNone/>
            </a:pPr>
            <a:endParaRPr lang="cs-CZ" smtClean="0"/>
          </a:p>
          <a:p>
            <a:pPr eaLnBrk="1" hangingPunct="1">
              <a:lnSpc>
                <a:spcPct val="80000"/>
              </a:lnSpc>
            </a:pPr>
            <a:endParaRPr lang="cs-CZ" sz="2800" smtClean="0"/>
          </a:p>
        </p:txBody>
      </p:sp>
      <p:sp>
        <p:nvSpPr>
          <p:cNvPr id="6" name="Zástupný symbol pro obsah 2"/>
          <p:cNvSpPr txBox="1">
            <a:spLocks/>
          </p:cNvSpPr>
          <p:nvPr/>
        </p:nvSpPr>
        <p:spPr bwMode="auto">
          <a:xfrm>
            <a:off x="249238" y="765175"/>
            <a:ext cx="8680450" cy="380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3050" indent="-273050">
              <a:lnSpc>
                <a:spcPct val="80000"/>
              </a:lnSpc>
              <a:spcBef>
                <a:spcPts val="600"/>
              </a:spcBef>
              <a:buClr>
                <a:schemeClr val="tx2"/>
              </a:buClr>
              <a:buSzPct val="73000"/>
              <a:buFont typeface="Wingdings 2" pitchFamily="18" charset="2"/>
              <a:buChar char=""/>
              <a:defRPr/>
            </a:pPr>
            <a:r>
              <a:rPr lang="cs-CZ" sz="2400" b="1" dirty="0">
                <a:latin typeface="Trebuchet MS" pitchFamily="34" charset="0"/>
              </a:rPr>
              <a:t>1899 – 1961</a:t>
            </a:r>
          </a:p>
          <a:p>
            <a:pPr marL="273050" indent="-273050">
              <a:lnSpc>
                <a:spcPct val="80000"/>
              </a:lnSpc>
              <a:spcBef>
                <a:spcPts val="600"/>
              </a:spcBef>
              <a:buClr>
                <a:schemeClr val="tx2"/>
              </a:buClr>
              <a:buSzPct val="73000"/>
              <a:buFont typeface="Wingdings 2" pitchFamily="18" charset="2"/>
              <a:buChar char=""/>
              <a:defRPr/>
            </a:pPr>
            <a:r>
              <a:rPr lang="cs-CZ" sz="2400" b="1" dirty="0">
                <a:latin typeface="Trebuchet MS" pitchFamily="34" charset="0"/>
              </a:rPr>
              <a:t>americký prozaik a novinář</a:t>
            </a:r>
          </a:p>
          <a:p>
            <a:pPr marL="273050" indent="-273050">
              <a:lnSpc>
                <a:spcPct val="80000"/>
              </a:lnSpc>
              <a:spcBef>
                <a:spcPts val="600"/>
              </a:spcBef>
              <a:buClr>
                <a:schemeClr val="tx2"/>
              </a:buClr>
              <a:buSzPct val="73000"/>
              <a:buFont typeface="Wingdings 2" pitchFamily="18" charset="2"/>
              <a:buChar char=""/>
              <a:defRPr/>
            </a:pPr>
            <a:r>
              <a:rPr lang="cs-CZ" sz="2400" b="1" dirty="0">
                <a:latin typeface="Trebuchet MS" pitchFamily="34" charset="0"/>
              </a:rPr>
              <a:t>nositel Nobelovy ceny za literaturu</a:t>
            </a:r>
          </a:p>
          <a:p>
            <a:pPr marL="273050" indent="-273050">
              <a:lnSpc>
                <a:spcPct val="80000"/>
              </a:lnSpc>
              <a:spcBef>
                <a:spcPts val="600"/>
              </a:spcBef>
              <a:buClr>
                <a:schemeClr val="tx2"/>
              </a:buClr>
              <a:buSzPct val="73000"/>
              <a:buFont typeface="Wingdings 2" pitchFamily="18" charset="2"/>
              <a:buChar char=""/>
              <a:defRPr/>
            </a:pPr>
            <a:r>
              <a:rPr lang="cs-CZ" sz="2400" b="1" dirty="0">
                <a:latin typeface="Trebuchet MS" pitchFamily="34" charset="0"/>
              </a:rPr>
              <a:t>zájem o psychiku člověka v těžké životní situaci</a:t>
            </a:r>
          </a:p>
          <a:p>
            <a:pPr marL="273050" indent="-273050">
              <a:lnSpc>
                <a:spcPct val="80000"/>
              </a:lnSpc>
              <a:spcBef>
                <a:spcPts val="600"/>
              </a:spcBef>
              <a:buClr>
                <a:schemeClr val="tx2"/>
              </a:buClr>
              <a:buSzPct val="73000"/>
              <a:buFont typeface="Wingdings 2" pitchFamily="18" charset="2"/>
              <a:buChar char=""/>
              <a:defRPr/>
            </a:pPr>
            <a:r>
              <a:rPr lang="cs-CZ" sz="2400" b="1" dirty="0">
                <a:latin typeface="Trebuchet MS" pitchFamily="34" charset="0"/>
              </a:rPr>
              <a:t>nový literární styl:</a:t>
            </a:r>
          </a:p>
          <a:p>
            <a:pPr marL="520700" lvl="1" indent="-228600">
              <a:lnSpc>
                <a:spcPct val="80000"/>
              </a:lnSpc>
              <a:spcBef>
                <a:spcPts val="500"/>
              </a:spcBef>
              <a:buClr>
                <a:srgbClr val="F9B639"/>
              </a:buClr>
              <a:buSzPct val="80000"/>
              <a:buFont typeface="Wingdings 2" pitchFamily="18" charset="2"/>
              <a:buChar char=""/>
              <a:defRPr/>
            </a:pPr>
            <a:r>
              <a:rPr lang="cs-CZ" sz="2400" b="1" u="sng" dirty="0">
                <a:solidFill>
                  <a:schemeClr val="accent2">
                    <a:lumMod val="60000"/>
                    <a:lumOff val="40000"/>
                  </a:schemeClr>
                </a:solidFill>
                <a:latin typeface="Trebuchet MS" pitchFamily="34" charset="0"/>
              </a:rPr>
              <a:t>tzv. „objektivní vypravěčství“</a:t>
            </a:r>
          </a:p>
          <a:p>
            <a:pPr marL="758825" lvl="2" indent="-228600">
              <a:lnSpc>
                <a:spcPct val="80000"/>
              </a:lnSpc>
              <a:spcBef>
                <a:spcPts val="400"/>
              </a:spcBef>
              <a:buClr>
                <a:srgbClr val="F9B639"/>
              </a:buClr>
              <a:buSzPct val="60000"/>
              <a:buFont typeface="Wingdings" pitchFamily="2" charset="2"/>
              <a:buChar char=""/>
              <a:defRPr/>
            </a:pPr>
            <a:r>
              <a:rPr lang="cs-CZ" sz="2400" b="1" dirty="0">
                <a:latin typeface="Trebuchet MS" pitchFamily="34" charset="0"/>
              </a:rPr>
              <a:t>syrový záznam dialogů bez soudů vypravěče</a:t>
            </a:r>
          </a:p>
          <a:p>
            <a:pPr marL="520700" lvl="1" indent="-228600">
              <a:lnSpc>
                <a:spcPct val="80000"/>
              </a:lnSpc>
              <a:spcBef>
                <a:spcPts val="500"/>
              </a:spcBef>
              <a:buClr>
                <a:srgbClr val="F9B639"/>
              </a:buClr>
              <a:buSzPct val="80000"/>
              <a:buFont typeface="Wingdings 2" pitchFamily="18" charset="2"/>
              <a:buChar char=""/>
              <a:defRPr/>
            </a:pPr>
            <a:r>
              <a:rPr lang="cs-CZ" sz="2400" b="1" u="sng" dirty="0">
                <a:solidFill>
                  <a:schemeClr val="accent2">
                    <a:lumMod val="60000"/>
                    <a:lumOff val="40000"/>
                  </a:schemeClr>
                </a:solidFill>
                <a:latin typeface="Trebuchet MS" pitchFamily="34" charset="0"/>
              </a:rPr>
              <a:t>„metoda ledovce“</a:t>
            </a:r>
          </a:p>
          <a:p>
            <a:pPr marL="758825" lvl="2" indent="-228600">
              <a:lnSpc>
                <a:spcPct val="80000"/>
              </a:lnSpc>
              <a:spcBef>
                <a:spcPts val="400"/>
              </a:spcBef>
              <a:buClr>
                <a:srgbClr val="F9B639"/>
              </a:buClr>
              <a:buSzPct val="60000"/>
              <a:buFont typeface="Wingdings" pitchFamily="2" charset="2"/>
              <a:buChar char=""/>
              <a:defRPr/>
            </a:pPr>
            <a:r>
              <a:rPr lang="cs-CZ" sz="2400" b="1" dirty="0">
                <a:latin typeface="Trebuchet MS" pitchFamily="34" charset="0"/>
              </a:rPr>
              <a:t>důraz na zachycení prožitků </a:t>
            </a:r>
          </a:p>
          <a:p>
            <a:pPr marL="758825" lvl="2" indent="-228600">
              <a:lnSpc>
                <a:spcPct val="80000"/>
              </a:lnSpc>
              <a:spcBef>
                <a:spcPts val="400"/>
              </a:spcBef>
              <a:buClr>
                <a:srgbClr val="F9B639"/>
              </a:buClr>
              <a:buSzPct val="60000"/>
              <a:buFont typeface="Wingdings" pitchFamily="2" charset="2"/>
              <a:buChar char=""/>
              <a:defRPr/>
            </a:pPr>
            <a:r>
              <a:rPr lang="cs-CZ" sz="2400" b="1" dirty="0">
                <a:latin typeface="Trebuchet MS" pitchFamily="34" charset="0"/>
              </a:rPr>
              <a:t>odstranění všeho nepodstatného</a:t>
            </a:r>
          </a:p>
          <a:p>
            <a:pPr marL="758825" lvl="2" indent="-228600">
              <a:lnSpc>
                <a:spcPct val="80000"/>
              </a:lnSpc>
              <a:spcBef>
                <a:spcPts val="400"/>
              </a:spcBef>
              <a:buClr>
                <a:srgbClr val="F9B639"/>
              </a:buClr>
              <a:buSzPct val="60000"/>
              <a:defRPr/>
            </a:pPr>
            <a:endParaRPr lang="cs-CZ" sz="2400" dirty="0">
              <a:latin typeface="Trebuchet MS" pitchFamily="34" charset="0"/>
            </a:endParaRPr>
          </a:p>
        </p:txBody>
      </p:sp>
      <p:sp>
        <p:nvSpPr>
          <p:cNvPr id="31750" name="Zástupný symbol pro obsah 2"/>
          <p:cNvSpPr txBox="1">
            <a:spLocks/>
          </p:cNvSpPr>
          <p:nvPr/>
        </p:nvSpPr>
        <p:spPr bwMode="auto">
          <a:xfrm>
            <a:off x="285750" y="4357688"/>
            <a:ext cx="8715375" cy="1928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73050" indent="-2730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5207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758825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004888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ts val="600"/>
              </a:spcBef>
              <a:buClr>
                <a:schemeClr val="tx2"/>
              </a:buClr>
              <a:buSzPct val="73000"/>
              <a:buFont typeface="Wingdings 2" pitchFamily="18" charset="2"/>
              <a:buChar char=""/>
            </a:pPr>
            <a:r>
              <a:rPr lang="cs-CZ" sz="2400" b="1" dirty="0">
                <a:latin typeface="Corbel" pitchFamily="34" charset="0"/>
              </a:rPr>
              <a:t>dílo:</a:t>
            </a:r>
          </a:p>
          <a:p>
            <a:pPr lvl="1" eaLnBrk="1" hangingPunct="1">
              <a:lnSpc>
                <a:spcPct val="80000"/>
              </a:lnSpc>
              <a:spcBef>
                <a:spcPts val="500"/>
              </a:spcBef>
              <a:buClr>
                <a:srgbClr val="F9B639"/>
              </a:buClr>
              <a:buSzPct val="80000"/>
              <a:buFont typeface="Wingdings 2" pitchFamily="18" charset="2"/>
              <a:buChar char=""/>
            </a:pPr>
            <a:r>
              <a:rPr lang="cs-CZ" sz="2400" b="1" i="1" u="sng" dirty="0">
                <a:solidFill>
                  <a:srgbClr val="FF0000"/>
                </a:solidFill>
                <a:latin typeface="Corbel" pitchFamily="34" charset="0"/>
              </a:rPr>
              <a:t>Stařec a moře</a:t>
            </a:r>
          </a:p>
          <a:p>
            <a:pPr lvl="2" eaLnBrk="1" hangingPunct="1">
              <a:lnSpc>
                <a:spcPct val="80000"/>
              </a:lnSpc>
              <a:spcBef>
                <a:spcPts val="400"/>
              </a:spcBef>
              <a:buClr>
                <a:srgbClr val="F9B639"/>
              </a:buClr>
              <a:buSzPct val="60000"/>
              <a:buFont typeface="Wingdings" pitchFamily="2" charset="2"/>
              <a:buChar char=""/>
            </a:pPr>
            <a:r>
              <a:rPr lang="cs-CZ" sz="2000" b="1" dirty="0">
                <a:latin typeface="Corbel" pitchFamily="34" charset="0"/>
              </a:rPr>
              <a:t>vrcholné dílo (zisk </a:t>
            </a:r>
            <a:r>
              <a:rPr lang="cs-CZ" sz="2000" b="1" dirty="0" err="1">
                <a:latin typeface="Corbel" pitchFamily="34" charset="0"/>
              </a:rPr>
              <a:t>Pulitzerovy</a:t>
            </a:r>
            <a:r>
              <a:rPr lang="cs-CZ" sz="2000" b="1" dirty="0">
                <a:latin typeface="Corbel" pitchFamily="34" charset="0"/>
              </a:rPr>
              <a:t> ceny)</a:t>
            </a:r>
          </a:p>
          <a:p>
            <a:pPr lvl="2" eaLnBrk="1" hangingPunct="1">
              <a:lnSpc>
                <a:spcPct val="80000"/>
              </a:lnSpc>
              <a:spcBef>
                <a:spcPts val="400"/>
              </a:spcBef>
              <a:buClr>
                <a:srgbClr val="F9B639"/>
              </a:buClr>
              <a:buSzPct val="60000"/>
              <a:buFont typeface="Wingdings" pitchFamily="2" charset="2"/>
              <a:buChar char=""/>
            </a:pPr>
            <a:r>
              <a:rPr lang="cs-CZ" sz="2000" b="1" dirty="0">
                <a:latin typeface="Corbel" pitchFamily="34" charset="0"/>
              </a:rPr>
              <a:t>novela</a:t>
            </a:r>
          </a:p>
          <a:p>
            <a:pPr lvl="3" eaLnBrk="1" hangingPunct="1">
              <a:lnSpc>
                <a:spcPct val="80000"/>
              </a:lnSpc>
              <a:spcBef>
                <a:spcPct val="20000"/>
              </a:spcBef>
              <a:buClr>
                <a:srgbClr val="F9B639"/>
              </a:buClr>
              <a:buSzPct val="80000"/>
              <a:buFont typeface="Wingdings 2" pitchFamily="18" charset="2"/>
              <a:buChar char=""/>
            </a:pPr>
            <a:r>
              <a:rPr lang="cs-CZ" sz="2000" b="1" dirty="0">
                <a:solidFill>
                  <a:srgbClr val="FFFF00"/>
                </a:solidFill>
                <a:latin typeface="Corbel" pitchFamily="34" charset="0"/>
              </a:rPr>
              <a:t>podobenství o věčném zápasu člověka s přírodou</a:t>
            </a:r>
            <a:endParaRPr lang="cs-CZ" sz="2400" b="1" dirty="0">
              <a:solidFill>
                <a:srgbClr val="6C6C6C"/>
              </a:solidFill>
              <a:latin typeface="Corbel" pitchFamily="34" charset="0"/>
            </a:endParaRPr>
          </a:p>
          <a:p>
            <a:pPr lvl="1" eaLnBrk="1" hangingPunct="1">
              <a:lnSpc>
                <a:spcPct val="80000"/>
              </a:lnSpc>
              <a:spcBef>
                <a:spcPts val="500"/>
              </a:spcBef>
              <a:buClr>
                <a:srgbClr val="F9B639"/>
              </a:buClr>
              <a:buSzPct val="80000"/>
              <a:buFont typeface="Wingdings 2" pitchFamily="18" charset="2"/>
              <a:buChar char=""/>
            </a:pPr>
            <a:endParaRPr lang="cs-CZ" sz="2100" b="1" dirty="0">
              <a:solidFill>
                <a:srgbClr val="6C6C6C"/>
              </a:solidFill>
              <a:latin typeface="Corbe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7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 accel="100000" fill="hold">
                                          <p:stCondLst>
                                            <p:cond delay="27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Zástupný symbol pro obsah 5"/>
          <p:cNvSpPr>
            <a:spLocks noGrp="1"/>
          </p:cNvSpPr>
          <p:nvPr>
            <p:ph idx="1"/>
          </p:nvPr>
        </p:nvSpPr>
        <p:spPr>
          <a:xfrm>
            <a:off x="395536" y="404665"/>
            <a:ext cx="8319839" cy="2562670"/>
          </a:xfrm>
        </p:spPr>
        <p:txBody>
          <a:bodyPr>
            <a:normAutofit/>
          </a:bodyPr>
          <a:lstStyle/>
          <a:p>
            <a:pPr marL="0" indent="0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cs-CZ" sz="1400" dirty="0" smtClean="0">
                <a:latin typeface="Calibri" pitchFamily="34" charset="0"/>
                <a:cs typeface="Calibri" pitchFamily="34" charset="0"/>
              </a:rPr>
              <a:t>Zdroj použité literatury:</a:t>
            </a:r>
          </a:p>
          <a:p>
            <a:pPr marL="0" indent="0" eaLnBrk="1" fontAlgn="auto" hangingPunct="1">
              <a:spcAft>
                <a:spcPts val="0"/>
              </a:spcAft>
              <a:buNone/>
              <a:defRPr/>
            </a:pPr>
            <a:r>
              <a:rPr lang="cs-CZ" sz="1400" dirty="0" smtClean="0"/>
              <a:t>NEZKUSIL</a:t>
            </a:r>
            <a:r>
              <a:rPr lang="cs-CZ" sz="1400" dirty="0"/>
              <a:t>, Vladimír. </a:t>
            </a:r>
            <a:r>
              <a:rPr lang="cs-CZ" sz="1400" i="1" dirty="0"/>
              <a:t>Literární výchova pro 8. ročník ZŠ: Výpravy do světa literatury</a:t>
            </a:r>
            <a:r>
              <a:rPr lang="cs-CZ" sz="1400" dirty="0"/>
              <a:t>. 2. vyd. Praha: Fortuna, 1997. ISBN 80-7168-453-8. </a:t>
            </a:r>
          </a:p>
          <a:p>
            <a:pPr marL="0" indent="0" eaLnBrk="1" fontAlgn="auto" hangingPunct="1">
              <a:spcAft>
                <a:spcPts val="0"/>
              </a:spcAft>
              <a:buNone/>
              <a:defRPr/>
            </a:pPr>
            <a:r>
              <a:rPr lang="cs-CZ" sz="1400" dirty="0" smtClean="0"/>
              <a:t>KOVALČÍK</a:t>
            </a:r>
            <a:r>
              <a:rPr lang="cs-CZ" sz="1400" dirty="0"/>
              <a:t>, Zdeněk. </a:t>
            </a:r>
            <a:r>
              <a:rPr lang="cs-CZ" sz="1400" i="1" dirty="0"/>
              <a:t>Čítanka pro 9. ročník ZŠ a příslušné ročníky VG</a:t>
            </a:r>
            <a:r>
              <a:rPr lang="cs-CZ" sz="1400" dirty="0"/>
              <a:t>. Všeň: Alter, s.r.o., 2006. ISBN 80-7245-017-4. </a:t>
            </a:r>
            <a:endParaRPr lang="cs-CZ" sz="1400" dirty="0">
              <a:latin typeface="Calibri" pitchFamily="34" charset="0"/>
              <a:cs typeface="Calibri" pitchFamily="34" charset="0"/>
            </a:endParaRPr>
          </a:p>
          <a:p>
            <a:pPr marL="0" indent="0" eaLnBrk="1" fontAlgn="auto" hangingPunct="1">
              <a:spcAft>
                <a:spcPts val="0"/>
              </a:spcAft>
              <a:buNone/>
              <a:defRPr/>
            </a:pPr>
            <a:r>
              <a:rPr lang="cs-CZ" sz="1400" dirty="0"/>
              <a:t>NEZKUSIL, Vladimír. </a:t>
            </a:r>
            <a:r>
              <a:rPr lang="cs-CZ" sz="1400" i="1" dirty="0"/>
              <a:t>Literární výchova pro 9. ročník ZŠ: Výpravy do světa literatury 2</a:t>
            </a:r>
            <a:r>
              <a:rPr lang="cs-CZ" sz="1400" dirty="0"/>
              <a:t>. Praha: Fortuna, 1999. ISBN 80-7168-347-7. </a:t>
            </a:r>
            <a:endParaRPr lang="cs-CZ" sz="140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" name="Obdélník 1"/>
          <p:cNvSpPr/>
          <p:nvPr/>
        </p:nvSpPr>
        <p:spPr>
          <a:xfrm>
            <a:off x="395536" y="2459216"/>
            <a:ext cx="69127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1400" dirty="0" smtClean="0"/>
              <a:t>Zdroj </a:t>
            </a:r>
            <a:r>
              <a:rPr lang="cs-CZ" sz="1400" dirty="0"/>
              <a:t>obrázků: </a:t>
            </a:r>
          </a:p>
          <a:p>
            <a:r>
              <a:rPr lang="cs-CZ" sz="1400" dirty="0"/>
              <a:t>Galerie Microsoft Office</a:t>
            </a:r>
          </a:p>
        </p:txBody>
      </p:sp>
    </p:spTree>
    <p:extLst>
      <p:ext uri="{BB962C8B-B14F-4D97-AF65-F5344CB8AC3E}">
        <p14:creationId xmlns:p14="http://schemas.microsoft.com/office/powerpoint/2010/main" val="313896786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Nadpis 1"/>
          <p:cNvSpPr>
            <a:spLocks noGrp="1"/>
          </p:cNvSpPr>
          <p:nvPr>
            <p:ph type="title"/>
          </p:nvPr>
        </p:nvSpPr>
        <p:spPr>
          <a:xfrm>
            <a:off x="457200" y="44450"/>
            <a:ext cx="8229600" cy="6477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cs-CZ" sz="4800" b="1" dirty="0" smtClean="0">
                <a:solidFill>
                  <a:schemeClr val="tx2">
                    <a:satMod val="200000"/>
                  </a:schemeClr>
                </a:solidFill>
              </a:rPr>
              <a:t>Ernest </a:t>
            </a:r>
            <a:r>
              <a:rPr lang="cs-CZ" sz="4800" b="1" dirty="0" err="1" smtClean="0">
                <a:solidFill>
                  <a:schemeClr val="tx2">
                    <a:satMod val="200000"/>
                  </a:schemeClr>
                </a:solidFill>
              </a:rPr>
              <a:t>Hemingway</a:t>
            </a:r>
            <a:endParaRPr lang="cs-CZ" sz="4800" b="1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388" y="1000125"/>
            <a:ext cx="7993062" cy="5741988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cs-CZ" sz="2800" b="1" dirty="0" smtClean="0"/>
              <a:t>1899 – 1961</a:t>
            </a:r>
          </a:p>
          <a:p>
            <a:pPr eaLnBrk="1" hangingPunct="1">
              <a:lnSpc>
                <a:spcPct val="80000"/>
              </a:lnSpc>
            </a:pPr>
            <a:r>
              <a:rPr lang="cs-CZ" sz="2800" b="1" dirty="0" smtClean="0"/>
              <a:t>americký prozaik a novinář</a:t>
            </a:r>
          </a:p>
          <a:p>
            <a:pPr eaLnBrk="1" hangingPunct="1">
              <a:lnSpc>
                <a:spcPct val="80000"/>
              </a:lnSpc>
            </a:pPr>
            <a:r>
              <a:rPr lang="cs-CZ" sz="2800" b="1" dirty="0" smtClean="0"/>
              <a:t>nositel Nobelovy ceny za literaturu a </a:t>
            </a:r>
            <a:r>
              <a:rPr lang="cs-CZ" sz="2800" b="1" dirty="0" err="1" smtClean="0"/>
              <a:t>Pulitzerovy</a:t>
            </a:r>
            <a:r>
              <a:rPr lang="cs-CZ" sz="2800" b="1" dirty="0" smtClean="0"/>
              <a:t> ceny</a:t>
            </a:r>
          </a:p>
          <a:p>
            <a:pPr eaLnBrk="1" hangingPunct="1">
              <a:lnSpc>
                <a:spcPct val="80000"/>
              </a:lnSpc>
            </a:pPr>
            <a:r>
              <a:rPr lang="cs-CZ" sz="2800" b="1" dirty="0" smtClean="0"/>
              <a:t>ve svých dílech se zajímá o psychiku člověka v těžké životní situaci</a:t>
            </a:r>
          </a:p>
          <a:p>
            <a:pPr eaLnBrk="1" hangingPunct="1">
              <a:lnSpc>
                <a:spcPct val="80000"/>
              </a:lnSpc>
            </a:pPr>
            <a:r>
              <a:rPr lang="cs-CZ" sz="2800" b="1" dirty="0" smtClean="0"/>
              <a:t>působil na italské frontě jako dobrovolník</a:t>
            </a:r>
          </a:p>
          <a:p>
            <a:pPr lvl="1" eaLnBrk="1" hangingPunct="1">
              <a:lnSpc>
                <a:spcPct val="80000"/>
              </a:lnSpc>
              <a:buFont typeface="Wingdings" pitchFamily="2" charset="2"/>
              <a:buChar char="§"/>
            </a:pPr>
            <a:r>
              <a:rPr lang="cs-CZ" sz="2400" b="1" dirty="0" smtClean="0"/>
              <a:t>těžce raněn</a:t>
            </a:r>
          </a:p>
          <a:p>
            <a:pPr eaLnBrk="1" hangingPunct="1">
              <a:lnSpc>
                <a:spcPct val="80000"/>
              </a:lnSpc>
            </a:pPr>
            <a:r>
              <a:rPr lang="cs-CZ" sz="2800" b="1" dirty="0" smtClean="0"/>
              <a:t>nový literární styl:</a:t>
            </a:r>
          </a:p>
          <a:p>
            <a:pPr lvl="1" eaLnBrk="1" hangingPunct="1">
              <a:lnSpc>
                <a:spcPct val="80000"/>
              </a:lnSpc>
            </a:pPr>
            <a:r>
              <a:rPr lang="cs-CZ" sz="2800" b="1" u="sng" dirty="0" smtClean="0"/>
              <a:t>tzv. „objektivní vypravěčství“</a:t>
            </a:r>
          </a:p>
          <a:p>
            <a:pPr lvl="2" eaLnBrk="1" hangingPunct="1">
              <a:lnSpc>
                <a:spcPct val="80000"/>
              </a:lnSpc>
            </a:pPr>
            <a:r>
              <a:rPr lang="cs-CZ" b="1" dirty="0" smtClean="0"/>
              <a:t>syrový záznam dialogů bez soudů vypravěče</a:t>
            </a:r>
          </a:p>
          <a:p>
            <a:pPr lvl="1" eaLnBrk="1" hangingPunct="1">
              <a:lnSpc>
                <a:spcPct val="80000"/>
              </a:lnSpc>
            </a:pPr>
            <a:r>
              <a:rPr lang="cs-CZ" sz="2800" b="1" u="sng" dirty="0" smtClean="0"/>
              <a:t>„metoda ledovce“</a:t>
            </a:r>
          </a:p>
          <a:p>
            <a:pPr lvl="2" eaLnBrk="1" hangingPunct="1">
              <a:lnSpc>
                <a:spcPct val="80000"/>
              </a:lnSpc>
            </a:pPr>
            <a:r>
              <a:rPr lang="cs-CZ" b="1" dirty="0" smtClean="0"/>
              <a:t>důraz na zachycení prožitků </a:t>
            </a:r>
          </a:p>
          <a:p>
            <a:pPr lvl="2" eaLnBrk="1" hangingPunct="1">
              <a:lnSpc>
                <a:spcPct val="80000"/>
              </a:lnSpc>
            </a:pPr>
            <a:r>
              <a:rPr lang="cs-CZ" b="1" dirty="0" smtClean="0"/>
              <a:t>odstranění všeho nepodstatného</a:t>
            </a:r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1143000" y="2643188"/>
            <a:ext cx="7072313" cy="714375"/>
            <a:chOff x="1361" y="3509"/>
            <a:chExt cx="9320" cy="467"/>
          </a:xfrm>
        </p:grpSpPr>
        <p:sp>
          <p:nvSpPr>
            <p:cNvPr id="26630" name="AutoShape 8"/>
            <p:cNvSpPr>
              <a:spLocks noChangeArrowheads="1"/>
            </p:cNvSpPr>
            <p:nvPr/>
          </p:nvSpPr>
          <p:spPr bwMode="auto">
            <a:xfrm>
              <a:off x="1361" y="3509"/>
              <a:ext cx="9320" cy="467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lvl="1">
                <a:spcAft>
                  <a:spcPts val="1000"/>
                </a:spcAft>
              </a:pPr>
              <a:r>
                <a:rPr lang="cs-CZ" sz="3200" b="1">
                  <a:solidFill>
                    <a:schemeClr val="bg2"/>
                  </a:solidFill>
                </a:rPr>
                <a:t>Hemingway žil mnoho let na Kubě. </a:t>
              </a:r>
            </a:p>
            <a:p>
              <a:endParaRPr lang="cs-CZ"/>
            </a:p>
          </p:txBody>
        </p:sp>
        <p:sp>
          <p:nvSpPr>
            <p:cNvPr id="26631" name="AutoShape 9"/>
            <p:cNvSpPr>
              <a:spLocks noChangeArrowheads="1"/>
            </p:cNvSpPr>
            <p:nvPr/>
          </p:nvSpPr>
          <p:spPr bwMode="auto">
            <a:xfrm>
              <a:off x="1644" y="3556"/>
              <a:ext cx="282" cy="374"/>
            </a:xfrm>
            <a:prstGeom prst="lightningBolt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cs-CZ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1"/>
          <p:cNvSpPr>
            <a:spLocks noGrp="1"/>
          </p:cNvSpPr>
          <p:nvPr>
            <p:ph type="title"/>
          </p:nvPr>
        </p:nvSpPr>
        <p:spPr>
          <a:xfrm>
            <a:off x="457200" y="44450"/>
            <a:ext cx="8229600" cy="6477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cs-CZ" sz="4400" b="1" dirty="0" smtClean="0">
                <a:solidFill>
                  <a:schemeClr val="tx2">
                    <a:satMod val="200000"/>
                  </a:schemeClr>
                </a:solidFill>
              </a:rPr>
              <a:t>Ernest </a:t>
            </a:r>
            <a:r>
              <a:rPr lang="cs-CZ" sz="4400" b="1" dirty="0" err="1" smtClean="0">
                <a:solidFill>
                  <a:schemeClr val="tx2">
                    <a:satMod val="200000"/>
                  </a:schemeClr>
                </a:solidFill>
              </a:rPr>
              <a:t>Hemingway</a:t>
            </a:r>
            <a:endParaRPr lang="cs-CZ" sz="4400" b="1" dirty="0" smtClean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7950" y="549275"/>
            <a:ext cx="8785225" cy="6165850"/>
          </a:xfrm>
        </p:spPr>
        <p:txBody>
          <a:bodyPr>
            <a:normAutofit/>
          </a:bodyPr>
          <a:lstStyle/>
          <a:p>
            <a:pPr marL="411480" eaLnBrk="1" fontAlgn="auto" hangingPunct="1">
              <a:lnSpc>
                <a:spcPct val="80000"/>
              </a:lnSpc>
              <a:spcAft>
                <a:spcPts val="0"/>
              </a:spcAft>
              <a:buFont typeface="Wingdings"/>
              <a:buChar char=""/>
              <a:defRPr/>
            </a:pPr>
            <a:r>
              <a:rPr lang="cs-CZ" sz="2400" b="1" dirty="0" smtClean="0"/>
              <a:t>dílo:</a:t>
            </a:r>
          </a:p>
          <a:p>
            <a:pPr marL="996696" lvl="2" eaLnBrk="1" fontAlgn="auto" hangingPunct="1">
              <a:lnSpc>
                <a:spcPct val="80000"/>
              </a:lnSpc>
              <a:spcAft>
                <a:spcPts val="0"/>
              </a:spcAft>
              <a:buFont typeface="Wingdings 2"/>
              <a:buChar char=""/>
              <a:defRPr/>
            </a:pPr>
            <a:endParaRPr lang="cs-CZ" b="1" dirty="0" smtClean="0"/>
          </a:p>
          <a:p>
            <a:pPr marL="740664" lvl="1" eaLnBrk="1" fontAlgn="auto" hangingPunct="1">
              <a:lnSpc>
                <a:spcPct val="80000"/>
              </a:lnSpc>
              <a:spcAft>
                <a:spcPts val="0"/>
              </a:spcAft>
              <a:buFont typeface="Wingdings"/>
              <a:buChar char=""/>
              <a:defRPr/>
            </a:pPr>
            <a:r>
              <a:rPr lang="cs-CZ" sz="2800" b="1" i="1" u="sng" dirty="0" smtClean="0">
                <a:solidFill>
                  <a:srgbClr val="FF0000"/>
                </a:solidFill>
              </a:rPr>
              <a:t>Stařec a moře</a:t>
            </a:r>
          </a:p>
          <a:p>
            <a:pPr marL="996696" lvl="2" eaLnBrk="1" fontAlgn="auto" hangingPunct="1">
              <a:lnSpc>
                <a:spcPct val="80000"/>
              </a:lnSpc>
              <a:spcAft>
                <a:spcPts val="0"/>
              </a:spcAft>
              <a:buFont typeface="Wingdings 2"/>
              <a:buChar char=""/>
              <a:defRPr/>
            </a:pPr>
            <a:r>
              <a:rPr lang="cs-CZ" sz="2800" b="1" dirty="0"/>
              <a:t>v</a:t>
            </a:r>
            <a:r>
              <a:rPr lang="cs-CZ" sz="2800" b="1" dirty="0" smtClean="0"/>
              <a:t>rcholné dílo (získal za něj v roce 1953 </a:t>
            </a:r>
            <a:r>
              <a:rPr lang="cs-CZ" sz="2800" b="1" dirty="0" err="1" smtClean="0"/>
              <a:t>Pulitzerovu</a:t>
            </a:r>
            <a:r>
              <a:rPr lang="cs-CZ" sz="2800" b="1" dirty="0" smtClean="0"/>
              <a:t> cenu)</a:t>
            </a:r>
          </a:p>
          <a:p>
            <a:pPr marL="996696" lvl="2" eaLnBrk="1" fontAlgn="auto" hangingPunct="1">
              <a:lnSpc>
                <a:spcPct val="80000"/>
              </a:lnSpc>
              <a:spcAft>
                <a:spcPts val="0"/>
              </a:spcAft>
              <a:buFont typeface="Wingdings 2"/>
              <a:buChar char=""/>
              <a:defRPr/>
            </a:pPr>
            <a:r>
              <a:rPr lang="cs-CZ" sz="2800" b="1" dirty="0"/>
              <a:t>n</a:t>
            </a:r>
            <a:r>
              <a:rPr lang="cs-CZ" sz="2800" b="1" dirty="0" smtClean="0"/>
              <a:t>ovela</a:t>
            </a:r>
          </a:p>
          <a:p>
            <a:pPr marL="996696" lvl="2" eaLnBrk="1" fontAlgn="auto" hangingPunct="1">
              <a:lnSpc>
                <a:spcPct val="80000"/>
              </a:lnSpc>
              <a:spcAft>
                <a:spcPts val="0"/>
              </a:spcAft>
              <a:buFont typeface="Wingdings 2"/>
              <a:buChar char=""/>
              <a:defRPr/>
            </a:pPr>
            <a:r>
              <a:rPr lang="cs-CZ" sz="2800" b="1" dirty="0"/>
              <a:t>j</a:t>
            </a:r>
            <a:r>
              <a:rPr lang="cs-CZ" sz="2800" b="1" dirty="0" smtClean="0"/>
              <a:t>ednoduchý příběh kubánského rybáře Santiaga, který dva dny a dvě noci zápasí s obrovskou rybou na moři</a:t>
            </a:r>
          </a:p>
          <a:p>
            <a:pPr marL="1261872" lvl="3" eaLnBrk="1" fontAlgn="auto" hangingPunct="1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 3"/>
              <a:buChar char=""/>
              <a:defRPr/>
            </a:pPr>
            <a:r>
              <a:rPr lang="cs-CZ" sz="2800" b="1" dirty="0"/>
              <a:t>p</a:t>
            </a:r>
            <a:r>
              <a:rPr lang="cs-CZ" sz="2800" b="1" dirty="0" smtClean="0"/>
              <a:t>odobenství o věčném zápasu </a:t>
            </a:r>
          </a:p>
          <a:p>
            <a:pPr marL="1033272" lvl="3" indent="0" eaLnBrk="1" fontAlgn="auto" hangingPunct="1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cs-CZ" sz="2800" b="1" dirty="0" smtClean="0"/>
              <a:t>   člověka s přírodou</a:t>
            </a:r>
          </a:p>
          <a:p>
            <a:pPr marL="1261872" lvl="3" eaLnBrk="1" fontAlgn="auto" hangingPunct="1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 3"/>
              <a:buChar char=""/>
              <a:defRPr/>
            </a:pPr>
            <a:endParaRPr lang="cs-CZ" b="1" dirty="0" smtClean="0"/>
          </a:p>
          <a:p>
            <a:pPr marL="996696" lvl="2" eaLnBrk="1" fontAlgn="auto" hangingPunct="1">
              <a:lnSpc>
                <a:spcPct val="80000"/>
              </a:lnSpc>
              <a:spcAft>
                <a:spcPts val="0"/>
              </a:spcAft>
              <a:buFont typeface="Wingdings 2"/>
              <a:buChar char=""/>
              <a:defRPr/>
            </a:pPr>
            <a:endParaRPr lang="cs-CZ" b="1" dirty="0" smtClean="0"/>
          </a:p>
          <a:p>
            <a:pPr marL="292100" lvl="1" indent="0" eaLnBrk="1" fontAlgn="auto" hangingPunct="1">
              <a:lnSpc>
                <a:spcPct val="80000"/>
              </a:lnSpc>
              <a:spcAft>
                <a:spcPts val="0"/>
              </a:spcAft>
              <a:buFont typeface="Wingdings 2" pitchFamily="18" charset="2"/>
              <a:buNone/>
              <a:defRPr/>
            </a:pPr>
            <a:endParaRPr lang="cs-CZ" sz="2400" dirty="0" smtClean="0"/>
          </a:p>
          <a:p>
            <a:pPr marL="530225" lvl="2" indent="0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endParaRPr lang="cs-CZ" sz="2100" dirty="0" smtClean="0"/>
          </a:p>
          <a:p>
            <a:pPr marL="740664" lvl="1" eaLnBrk="1" fontAlgn="auto" hangingPunct="1">
              <a:lnSpc>
                <a:spcPct val="80000"/>
              </a:lnSpc>
              <a:spcAft>
                <a:spcPts val="0"/>
              </a:spcAft>
              <a:buFont typeface="Wingdings"/>
              <a:buChar char=""/>
              <a:defRPr/>
            </a:pPr>
            <a:endParaRPr lang="cs-CZ" sz="2400" dirty="0" smtClean="0"/>
          </a:p>
          <a:p>
            <a:pPr marL="740664" lvl="1" eaLnBrk="1" fontAlgn="auto" hangingPunct="1">
              <a:lnSpc>
                <a:spcPct val="80000"/>
              </a:lnSpc>
              <a:spcAft>
                <a:spcPts val="0"/>
              </a:spcAft>
              <a:buFont typeface="Wingdings"/>
              <a:buChar char=""/>
              <a:defRPr/>
            </a:pPr>
            <a:endParaRPr lang="cs-CZ" sz="2100" dirty="0" smtClean="0"/>
          </a:p>
        </p:txBody>
      </p:sp>
      <p:grpSp>
        <p:nvGrpSpPr>
          <p:cNvPr id="2" name="Group 11"/>
          <p:cNvGrpSpPr>
            <a:grpSpLocks/>
          </p:cNvGrpSpPr>
          <p:nvPr/>
        </p:nvGrpSpPr>
        <p:grpSpPr bwMode="auto">
          <a:xfrm>
            <a:off x="1078130" y="5145405"/>
            <a:ext cx="6030912" cy="879475"/>
            <a:chOff x="864" y="2471"/>
            <a:chExt cx="9496" cy="1385"/>
          </a:xfrm>
        </p:grpSpPr>
        <p:sp>
          <p:nvSpPr>
            <p:cNvPr id="27657" name="AutoShape 12"/>
            <p:cNvSpPr>
              <a:spLocks noChangeArrowheads="1"/>
            </p:cNvSpPr>
            <p:nvPr/>
          </p:nvSpPr>
          <p:spPr bwMode="auto">
            <a:xfrm>
              <a:off x="864" y="2471"/>
              <a:ext cx="9496" cy="1385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lvl="1">
                <a:spcAft>
                  <a:spcPts val="1000"/>
                </a:spcAft>
              </a:pPr>
              <a:r>
                <a:rPr lang="cs-CZ" sz="2000" b="1" dirty="0">
                  <a:solidFill>
                    <a:schemeClr val="bg2"/>
                  </a:solidFill>
                </a:rPr>
                <a:t>Při prvním vydání knihy v září 1952 se během dvou dnů prodalo 5,2 milionů výtisků.</a:t>
              </a:r>
            </a:p>
            <a:p>
              <a:endParaRPr lang="cs-CZ" dirty="0">
                <a:solidFill>
                  <a:schemeClr val="bg2"/>
                </a:solidFill>
              </a:endParaRPr>
            </a:p>
          </p:txBody>
        </p:sp>
        <p:sp>
          <p:nvSpPr>
            <p:cNvPr id="27658" name="AutoShape 13"/>
            <p:cNvSpPr>
              <a:spLocks noChangeArrowheads="1"/>
            </p:cNvSpPr>
            <p:nvPr/>
          </p:nvSpPr>
          <p:spPr bwMode="auto">
            <a:xfrm>
              <a:off x="1015" y="2600"/>
              <a:ext cx="475" cy="1127"/>
            </a:xfrm>
            <a:prstGeom prst="lightningBolt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cs-CZ"/>
            </a:p>
          </p:txBody>
        </p:sp>
      </p:grpSp>
      <p:pic>
        <p:nvPicPr>
          <p:cNvPr id="1026" name="Picture 2" descr="C:\Users\Uživatel\AppData\Local\Microsoft\Windows\Temporary Internet Files\Content.IE5\UMSQV6I2\MC900198346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9331" y="4585101"/>
            <a:ext cx="2314669" cy="2362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živatel\AppData\Local\Microsoft\Windows\Temporary Internet Files\Content.IE5\99S023JD\MC900359865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9830" y="0"/>
            <a:ext cx="1814170" cy="793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1"/>
          <p:cNvSpPr>
            <a:spLocks noGrp="1"/>
          </p:cNvSpPr>
          <p:nvPr>
            <p:ph type="title"/>
          </p:nvPr>
        </p:nvSpPr>
        <p:spPr>
          <a:xfrm>
            <a:off x="457200" y="44450"/>
            <a:ext cx="8229600" cy="6477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cs-CZ" sz="4400" b="1" dirty="0" smtClean="0">
                <a:solidFill>
                  <a:schemeClr val="tx2">
                    <a:satMod val="200000"/>
                  </a:schemeClr>
                </a:solidFill>
              </a:rPr>
              <a:t>Ernest </a:t>
            </a:r>
            <a:r>
              <a:rPr lang="cs-CZ" sz="4400" b="1" dirty="0" err="1" smtClean="0">
                <a:solidFill>
                  <a:schemeClr val="tx2">
                    <a:satMod val="200000"/>
                  </a:schemeClr>
                </a:solidFill>
              </a:rPr>
              <a:t>Hemingway</a:t>
            </a:r>
            <a:endParaRPr lang="cs-CZ" sz="4400" b="1" dirty="0" smtClean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7950" y="549275"/>
            <a:ext cx="8785225" cy="6165850"/>
          </a:xfrm>
        </p:spPr>
        <p:txBody>
          <a:bodyPr>
            <a:normAutofit/>
          </a:bodyPr>
          <a:lstStyle/>
          <a:p>
            <a:pPr marL="411480" eaLnBrk="1" fontAlgn="auto" hangingPunct="1">
              <a:lnSpc>
                <a:spcPct val="80000"/>
              </a:lnSpc>
              <a:spcAft>
                <a:spcPts val="0"/>
              </a:spcAft>
              <a:buFont typeface="Wingdings"/>
              <a:buChar char=""/>
              <a:defRPr/>
            </a:pPr>
            <a:r>
              <a:rPr lang="cs-CZ" sz="2400" b="1" dirty="0" smtClean="0"/>
              <a:t>novela:</a:t>
            </a:r>
          </a:p>
          <a:p>
            <a:pPr marL="454914" lvl="1" indent="0" eaLnBrk="1" fontAlgn="auto" hangingPunct="1">
              <a:lnSpc>
                <a:spcPct val="80000"/>
              </a:lnSpc>
              <a:spcAft>
                <a:spcPts val="0"/>
              </a:spcAft>
              <a:buNone/>
              <a:defRPr/>
            </a:pPr>
            <a:endParaRPr lang="cs-CZ" sz="2400" b="1" i="1" u="sng" dirty="0" smtClean="0">
              <a:solidFill>
                <a:srgbClr val="FF0000"/>
              </a:solidFill>
            </a:endParaRPr>
          </a:p>
          <a:p>
            <a:pPr marL="740664" lvl="1" eaLnBrk="1" fontAlgn="auto" hangingPunct="1">
              <a:lnSpc>
                <a:spcPct val="80000"/>
              </a:lnSpc>
              <a:spcAft>
                <a:spcPts val="0"/>
              </a:spcAft>
              <a:buFont typeface="Wingdings"/>
              <a:buChar char=""/>
              <a:defRPr/>
            </a:pPr>
            <a:r>
              <a:rPr lang="cs-CZ" sz="2800" b="1" i="1" u="sng" dirty="0" smtClean="0">
                <a:solidFill>
                  <a:srgbClr val="FF0000"/>
                </a:solidFill>
              </a:rPr>
              <a:t>Stařec a moře</a:t>
            </a:r>
          </a:p>
          <a:p>
            <a:pPr marL="996696" lvl="2" eaLnBrk="1" fontAlgn="auto" hangingPunct="1">
              <a:lnSpc>
                <a:spcPct val="80000"/>
              </a:lnSpc>
              <a:spcAft>
                <a:spcPts val="0"/>
              </a:spcAft>
              <a:buFont typeface="Wingdings 2"/>
              <a:buChar char=""/>
              <a:defRPr/>
            </a:pPr>
            <a:r>
              <a:rPr lang="cs-CZ" sz="2800" b="1" dirty="0" smtClean="0"/>
              <a:t>Hlavním </a:t>
            </a:r>
            <a:r>
              <a:rPr lang="cs-CZ" sz="2800" b="1" dirty="0"/>
              <a:t>hrdinou této </a:t>
            </a:r>
            <a:r>
              <a:rPr lang="cs-CZ" sz="2800" b="1" dirty="0" smtClean="0"/>
              <a:t>novely </a:t>
            </a:r>
            <a:r>
              <a:rPr lang="cs-CZ" sz="2800" b="1" dirty="0"/>
              <a:t>je stařičký Santiago. Byl to vynikající rybář. V poslední době ho však opouštějí nejen síly, ale i štěstí. Už osmdesát dní neulovil žádnou větší rybu. P</a:t>
            </a:r>
            <a:r>
              <a:rPr lang="cs-CZ" sz="2800" b="1" dirty="0" smtClean="0"/>
              <a:t>roto </a:t>
            </a:r>
            <a:r>
              <a:rPr lang="cs-CZ" sz="2800" b="1" dirty="0"/>
              <a:t>ho </a:t>
            </a:r>
            <a:r>
              <a:rPr lang="cs-CZ" sz="2800" b="1" dirty="0" smtClean="0"/>
              <a:t>na </a:t>
            </a:r>
            <a:r>
              <a:rPr lang="cs-CZ" sz="2800" b="1" dirty="0"/>
              <a:t>příkaz rodičů </a:t>
            </a:r>
            <a:r>
              <a:rPr lang="cs-CZ" sz="2800" b="1" dirty="0" smtClean="0"/>
              <a:t>opouští </a:t>
            </a:r>
            <a:r>
              <a:rPr lang="cs-CZ" sz="2800" b="1" dirty="0"/>
              <a:t>jeho mladý pomocník a přítel</a:t>
            </a:r>
            <a:r>
              <a:rPr lang="cs-CZ" sz="2800" b="1" dirty="0" smtClean="0"/>
              <a:t>.</a:t>
            </a:r>
          </a:p>
          <a:p>
            <a:pPr marL="996696" lvl="2" eaLnBrk="1" fontAlgn="auto" hangingPunct="1">
              <a:lnSpc>
                <a:spcPct val="80000"/>
              </a:lnSpc>
              <a:spcAft>
                <a:spcPts val="0"/>
              </a:spcAft>
              <a:buFont typeface="Wingdings 2"/>
              <a:buChar char=""/>
              <a:defRPr/>
            </a:pPr>
            <a:endParaRPr lang="cs-CZ" sz="1600" b="1" dirty="0" smtClean="0"/>
          </a:p>
          <a:p>
            <a:pPr marL="292100" lvl="1" indent="0" eaLnBrk="1" fontAlgn="auto" hangingPunct="1">
              <a:lnSpc>
                <a:spcPct val="80000"/>
              </a:lnSpc>
              <a:spcAft>
                <a:spcPts val="0"/>
              </a:spcAft>
              <a:buFont typeface="Wingdings 2" pitchFamily="18" charset="2"/>
              <a:buNone/>
              <a:defRPr/>
            </a:pPr>
            <a:endParaRPr lang="cs-CZ" sz="2400" dirty="0" smtClean="0"/>
          </a:p>
          <a:p>
            <a:pPr marL="530225" lvl="2" indent="0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endParaRPr lang="cs-CZ" sz="2100" dirty="0" smtClean="0"/>
          </a:p>
          <a:p>
            <a:pPr marL="740664" lvl="1" eaLnBrk="1" fontAlgn="auto" hangingPunct="1">
              <a:lnSpc>
                <a:spcPct val="80000"/>
              </a:lnSpc>
              <a:spcAft>
                <a:spcPts val="0"/>
              </a:spcAft>
              <a:buFont typeface="Wingdings"/>
              <a:buChar char=""/>
              <a:defRPr/>
            </a:pPr>
            <a:endParaRPr lang="cs-CZ" sz="2400" dirty="0" smtClean="0"/>
          </a:p>
          <a:p>
            <a:pPr marL="740664" lvl="1" eaLnBrk="1" fontAlgn="auto" hangingPunct="1">
              <a:lnSpc>
                <a:spcPct val="80000"/>
              </a:lnSpc>
              <a:spcAft>
                <a:spcPts val="0"/>
              </a:spcAft>
              <a:buFont typeface="Wingdings"/>
              <a:buChar char=""/>
              <a:defRPr/>
            </a:pPr>
            <a:endParaRPr lang="cs-CZ" sz="2100" dirty="0" smtClean="0"/>
          </a:p>
        </p:txBody>
      </p:sp>
      <p:pic>
        <p:nvPicPr>
          <p:cNvPr id="1026" name="Picture 2" descr="C:\Users\Uživatel\AppData\Local\Microsoft\Windows\Temporary Internet Files\Content.IE5\3N1PLIPC\MC900030426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907" y="4293096"/>
            <a:ext cx="4698187" cy="1989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Uživatel\AppData\Local\Microsoft\Windows\Temporary Internet Files\Content.IE5\99S023JD\MC900359865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9830" y="0"/>
            <a:ext cx="1814170" cy="793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7499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1"/>
          <p:cNvSpPr>
            <a:spLocks noGrp="1"/>
          </p:cNvSpPr>
          <p:nvPr>
            <p:ph type="title"/>
          </p:nvPr>
        </p:nvSpPr>
        <p:spPr>
          <a:xfrm>
            <a:off x="457200" y="44450"/>
            <a:ext cx="8229600" cy="6477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cs-CZ" sz="4400" b="1" dirty="0" smtClean="0">
                <a:solidFill>
                  <a:schemeClr val="tx2">
                    <a:satMod val="200000"/>
                  </a:schemeClr>
                </a:solidFill>
              </a:rPr>
              <a:t>Ernest </a:t>
            </a:r>
            <a:r>
              <a:rPr lang="cs-CZ" sz="4400" b="1" dirty="0" err="1" smtClean="0">
                <a:solidFill>
                  <a:schemeClr val="tx2">
                    <a:satMod val="200000"/>
                  </a:schemeClr>
                </a:solidFill>
              </a:rPr>
              <a:t>Hemingway</a:t>
            </a:r>
            <a:endParaRPr lang="cs-CZ" sz="4400" b="1" dirty="0" smtClean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7950" y="549275"/>
            <a:ext cx="8785225" cy="6165850"/>
          </a:xfrm>
        </p:spPr>
        <p:txBody>
          <a:bodyPr>
            <a:normAutofit/>
          </a:bodyPr>
          <a:lstStyle/>
          <a:p>
            <a:pPr marL="411480" eaLnBrk="1" fontAlgn="auto" hangingPunct="1">
              <a:lnSpc>
                <a:spcPct val="80000"/>
              </a:lnSpc>
              <a:spcAft>
                <a:spcPts val="0"/>
              </a:spcAft>
              <a:buFont typeface="Wingdings"/>
              <a:buChar char=""/>
              <a:defRPr/>
            </a:pPr>
            <a:r>
              <a:rPr lang="cs-CZ" sz="2400" b="1" dirty="0" smtClean="0"/>
              <a:t>dílo:</a:t>
            </a:r>
          </a:p>
          <a:p>
            <a:pPr marL="454914" lvl="1" indent="0" eaLnBrk="1" fontAlgn="auto" hangingPunct="1">
              <a:lnSpc>
                <a:spcPct val="80000"/>
              </a:lnSpc>
              <a:spcAft>
                <a:spcPts val="0"/>
              </a:spcAft>
              <a:buNone/>
              <a:defRPr/>
            </a:pPr>
            <a:endParaRPr lang="cs-CZ" sz="2400" b="1" i="1" u="sng" dirty="0" smtClean="0">
              <a:solidFill>
                <a:srgbClr val="FF0000"/>
              </a:solidFill>
            </a:endParaRPr>
          </a:p>
          <a:p>
            <a:pPr marL="740664" lvl="1" eaLnBrk="1" fontAlgn="auto" hangingPunct="1">
              <a:lnSpc>
                <a:spcPct val="80000"/>
              </a:lnSpc>
              <a:spcAft>
                <a:spcPts val="0"/>
              </a:spcAft>
              <a:buFont typeface="Wingdings"/>
              <a:buChar char=""/>
              <a:defRPr/>
            </a:pPr>
            <a:r>
              <a:rPr lang="cs-CZ" sz="2400" b="1" i="1" u="sng" dirty="0" smtClean="0">
                <a:solidFill>
                  <a:srgbClr val="FF0000"/>
                </a:solidFill>
              </a:rPr>
              <a:t>Stařec a moře</a:t>
            </a:r>
          </a:p>
          <a:p>
            <a:pPr marL="996696" lvl="2" eaLnBrk="1" fontAlgn="auto" hangingPunct="1">
              <a:lnSpc>
                <a:spcPct val="80000"/>
              </a:lnSpc>
              <a:spcAft>
                <a:spcPts val="0"/>
              </a:spcAft>
              <a:buFont typeface="Wingdings 2"/>
              <a:buChar char=""/>
              <a:defRPr/>
            </a:pPr>
            <a:r>
              <a:rPr lang="cs-CZ" sz="2800" b="1" dirty="0" smtClean="0"/>
              <a:t>Jednoho </a:t>
            </a:r>
            <a:r>
              <a:rPr lang="cs-CZ" sz="2800" b="1" dirty="0"/>
              <a:t>dne brzy zrána se stařec vypraví na břeh daleko od břehu a doufá, že konečně prolomí svou smůlu. A skutečně. Na udici mu zabere kousek, který sice nevidí, ale tuší, že půjde o jeho největší úlovek.</a:t>
            </a:r>
            <a:endParaRPr lang="cs-CZ" sz="2800" b="1" dirty="0" smtClean="0"/>
          </a:p>
          <a:p>
            <a:pPr marL="768096" lvl="2" indent="0" eaLnBrk="1" fontAlgn="auto" hangingPunct="1">
              <a:lnSpc>
                <a:spcPct val="80000"/>
              </a:lnSpc>
              <a:spcAft>
                <a:spcPts val="0"/>
              </a:spcAft>
              <a:buClr>
                <a:srgbClr val="FFC000"/>
              </a:buClr>
              <a:buNone/>
              <a:defRPr/>
            </a:pPr>
            <a:endParaRPr lang="cs-CZ" sz="1600" b="1" dirty="0" smtClean="0"/>
          </a:p>
          <a:p>
            <a:pPr marL="996696" lvl="2" eaLnBrk="1" fontAlgn="auto" hangingPunct="1">
              <a:lnSpc>
                <a:spcPct val="80000"/>
              </a:lnSpc>
              <a:spcAft>
                <a:spcPts val="0"/>
              </a:spcAft>
              <a:buFont typeface="Wingdings 2"/>
              <a:buChar char=""/>
              <a:defRPr/>
            </a:pPr>
            <a:endParaRPr lang="cs-CZ" sz="1600" b="1" dirty="0" smtClean="0"/>
          </a:p>
          <a:p>
            <a:pPr marL="292100" lvl="1" indent="0" eaLnBrk="1" fontAlgn="auto" hangingPunct="1">
              <a:lnSpc>
                <a:spcPct val="80000"/>
              </a:lnSpc>
              <a:spcAft>
                <a:spcPts val="0"/>
              </a:spcAft>
              <a:buFont typeface="Wingdings 2" pitchFamily="18" charset="2"/>
              <a:buNone/>
              <a:defRPr/>
            </a:pPr>
            <a:endParaRPr lang="cs-CZ" sz="2400" dirty="0" smtClean="0"/>
          </a:p>
          <a:p>
            <a:pPr marL="530225" lvl="2" indent="0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endParaRPr lang="cs-CZ" sz="2100" dirty="0" smtClean="0"/>
          </a:p>
          <a:p>
            <a:pPr marL="740664" lvl="1" eaLnBrk="1" fontAlgn="auto" hangingPunct="1">
              <a:lnSpc>
                <a:spcPct val="80000"/>
              </a:lnSpc>
              <a:spcAft>
                <a:spcPts val="0"/>
              </a:spcAft>
              <a:buFont typeface="Wingdings"/>
              <a:buChar char=""/>
              <a:defRPr/>
            </a:pPr>
            <a:endParaRPr lang="cs-CZ" sz="2400" dirty="0" smtClean="0"/>
          </a:p>
          <a:p>
            <a:pPr marL="740664" lvl="1" eaLnBrk="1" fontAlgn="auto" hangingPunct="1">
              <a:lnSpc>
                <a:spcPct val="80000"/>
              </a:lnSpc>
              <a:spcAft>
                <a:spcPts val="0"/>
              </a:spcAft>
              <a:buFont typeface="Wingdings"/>
              <a:buChar char=""/>
              <a:defRPr/>
            </a:pPr>
            <a:endParaRPr lang="cs-CZ" sz="2100" dirty="0" smtClean="0"/>
          </a:p>
        </p:txBody>
      </p:sp>
      <p:pic>
        <p:nvPicPr>
          <p:cNvPr id="1026" name="Picture 2" descr="C:\Users\Uživatel\AppData\Local\Microsoft\Windows\Temporary Internet Files\Content.IE5\3N1PLIPC\MC900030426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907" y="4077072"/>
            <a:ext cx="4698187" cy="1989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Uživatel\AppData\Local\Microsoft\Windows\Temporary Internet Files\Content.IE5\99S023JD\MC900359865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9830" y="0"/>
            <a:ext cx="1814170" cy="793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0165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1"/>
          <p:cNvSpPr>
            <a:spLocks noGrp="1"/>
          </p:cNvSpPr>
          <p:nvPr>
            <p:ph type="title"/>
          </p:nvPr>
        </p:nvSpPr>
        <p:spPr>
          <a:xfrm>
            <a:off x="457200" y="44450"/>
            <a:ext cx="8229600" cy="6477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cs-CZ" sz="4400" b="1" dirty="0" smtClean="0">
                <a:solidFill>
                  <a:schemeClr val="tx2">
                    <a:satMod val="200000"/>
                  </a:schemeClr>
                </a:solidFill>
              </a:rPr>
              <a:t>Ernest </a:t>
            </a:r>
            <a:r>
              <a:rPr lang="cs-CZ" sz="4400" b="1" dirty="0" err="1" smtClean="0">
                <a:solidFill>
                  <a:schemeClr val="tx2">
                    <a:satMod val="200000"/>
                  </a:schemeClr>
                </a:solidFill>
              </a:rPr>
              <a:t>Hemingway</a:t>
            </a:r>
            <a:endParaRPr lang="cs-CZ" sz="4400" b="1" dirty="0" smtClean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7950" y="549275"/>
            <a:ext cx="8785225" cy="6165850"/>
          </a:xfrm>
        </p:spPr>
        <p:txBody>
          <a:bodyPr>
            <a:normAutofit/>
          </a:bodyPr>
          <a:lstStyle/>
          <a:p>
            <a:pPr marL="411480" eaLnBrk="1" fontAlgn="auto" hangingPunct="1">
              <a:lnSpc>
                <a:spcPct val="80000"/>
              </a:lnSpc>
              <a:spcAft>
                <a:spcPts val="0"/>
              </a:spcAft>
              <a:buFont typeface="Wingdings"/>
              <a:buChar char=""/>
              <a:defRPr/>
            </a:pPr>
            <a:r>
              <a:rPr lang="cs-CZ" sz="2400" b="1" dirty="0" smtClean="0"/>
              <a:t>novela:</a:t>
            </a:r>
          </a:p>
          <a:p>
            <a:pPr marL="996696" lvl="2" eaLnBrk="1" fontAlgn="auto" hangingPunct="1">
              <a:lnSpc>
                <a:spcPct val="80000"/>
              </a:lnSpc>
              <a:spcAft>
                <a:spcPts val="0"/>
              </a:spcAft>
              <a:buFont typeface="Wingdings 2"/>
              <a:buChar char=""/>
              <a:defRPr/>
            </a:pPr>
            <a:endParaRPr lang="cs-CZ" b="1" dirty="0" smtClean="0"/>
          </a:p>
          <a:p>
            <a:pPr marL="740664" lvl="1" eaLnBrk="1" fontAlgn="auto" hangingPunct="1">
              <a:lnSpc>
                <a:spcPct val="80000"/>
              </a:lnSpc>
              <a:spcAft>
                <a:spcPts val="0"/>
              </a:spcAft>
              <a:buFont typeface="Wingdings"/>
              <a:buChar char=""/>
              <a:defRPr/>
            </a:pPr>
            <a:endParaRPr lang="cs-CZ" sz="2400" b="1" i="1" u="sng" dirty="0" smtClean="0">
              <a:solidFill>
                <a:srgbClr val="FF0000"/>
              </a:solidFill>
            </a:endParaRPr>
          </a:p>
          <a:p>
            <a:pPr marL="740664" lvl="1" eaLnBrk="1" fontAlgn="auto" hangingPunct="1">
              <a:lnSpc>
                <a:spcPct val="80000"/>
              </a:lnSpc>
              <a:spcAft>
                <a:spcPts val="0"/>
              </a:spcAft>
              <a:buFont typeface="Wingdings"/>
              <a:buChar char=""/>
              <a:defRPr/>
            </a:pPr>
            <a:r>
              <a:rPr lang="cs-CZ" sz="2800" b="1" i="1" u="sng" dirty="0" smtClean="0">
                <a:solidFill>
                  <a:srgbClr val="FF0000"/>
                </a:solidFill>
              </a:rPr>
              <a:t>Stařec a moře</a:t>
            </a:r>
          </a:p>
          <a:p>
            <a:pPr marL="1225296" lvl="2" indent="-457200" eaLnBrk="1" fontAlgn="auto" hangingPunct="1">
              <a:lnSpc>
                <a:spcPct val="80000"/>
              </a:lnSpc>
              <a:spcAft>
                <a:spcPts val="0"/>
              </a:spcAft>
              <a:buClr>
                <a:srgbClr val="FFC000"/>
              </a:buClr>
              <a:buFont typeface="Wingdings" pitchFamily="2" charset="2"/>
              <a:buChar char="q"/>
              <a:defRPr/>
            </a:pPr>
            <a:r>
              <a:rPr lang="cs-CZ" sz="2800" b="1" dirty="0" smtClean="0">
                <a:solidFill>
                  <a:srgbClr val="FFC000"/>
                </a:solidFill>
              </a:rPr>
              <a:t>jednoduchý příběh kubánského rybáře Santiaga, který dva dny a dvě noci zápasí s  obrovskou rybou na moři</a:t>
            </a:r>
          </a:p>
          <a:p>
            <a:pPr marL="1225296" lvl="2" indent="-457200" eaLnBrk="1" fontAlgn="auto" hangingPunct="1">
              <a:lnSpc>
                <a:spcPct val="80000"/>
              </a:lnSpc>
              <a:spcAft>
                <a:spcPts val="0"/>
              </a:spcAft>
              <a:buClr>
                <a:srgbClr val="FFC000"/>
              </a:buClr>
              <a:buFont typeface="Wingdings" pitchFamily="2" charset="2"/>
              <a:buChar char="q"/>
              <a:defRPr/>
            </a:pPr>
            <a:r>
              <a:rPr lang="cs-CZ" sz="2800" b="1" dirty="0" smtClean="0">
                <a:solidFill>
                  <a:srgbClr val="FFC000"/>
                </a:solidFill>
              </a:rPr>
              <a:t>podobenství o věčném zápasu člověka </a:t>
            </a:r>
          </a:p>
          <a:p>
            <a:pPr marL="768096" lvl="2" indent="0" eaLnBrk="1" fontAlgn="auto" hangingPunct="1">
              <a:lnSpc>
                <a:spcPct val="80000"/>
              </a:lnSpc>
              <a:spcAft>
                <a:spcPts val="0"/>
              </a:spcAft>
              <a:buClr>
                <a:srgbClr val="FFC000"/>
              </a:buClr>
              <a:buNone/>
              <a:defRPr/>
            </a:pPr>
            <a:r>
              <a:rPr lang="cs-CZ" sz="2800" b="1" dirty="0">
                <a:solidFill>
                  <a:srgbClr val="FFC000"/>
                </a:solidFill>
              </a:rPr>
              <a:t> </a:t>
            </a:r>
            <a:r>
              <a:rPr lang="cs-CZ" sz="2800" b="1" dirty="0" smtClean="0">
                <a:solidFill>
                  <a:srgbClr val="FFC000"/>
                </a:solidFill>
              </a:rPr>
              <a:t>     s přírodou</a:t>
            </a:r>
          </a:p>
          <a:p>
            <a:pPr marL="1261872" lvl="3" eaLnBrk="1" fontAlgn="auto" hangingPunct="1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 3"/>
              <a:buChar char=""/>
              <a:defRPr/>
            </a:pPr>
            <a:endParaRPr lang="cs-CZ" sz="1600" b="1" dirty="0" smtClean="0"/>
          </a:p>
          <a:p>
            <a:pPr marL="996696" lvl="2" eaLnBrk="1" fontAlgn="auto" hangingPunct="1">
              <a:lnSpc>
                <a:spcPct val="80000"/>
              </a:lnSpc>
              <a:spcAft>
                <a:spcPts val="0"/>
              </a:spcAft>
              <a:buFont typeface="Wingdings 2"/>
              <a:buChar char=""/>
              <a:defRPr/>
            </a:pPr>
            <a:endParaRPr lang="cs-CZ" sz="1600" b="1" dirty="0" smtClean="0"/>
          </a:p>
          <a:p>
            <a:pPr marL="292100" lvl="1" indent="0" eaLnBrk="1" fontAlgn="auto" hangingPunct="1">
              <a:lnSpc>
                <a:spcPct val="80000"/>
              </a:lnSpc>
              <a:spcAft>
                <a:spcPts val="0"/>
              </a:spcAft>
              <a:buFont typeface="Wingdings 2" pitchFamily="18" charset="2"/>
              <a:buNone/>
              <a:defRPr/>
            </a:pPr>
            <a:endParaRPr lang="cs-CZ" sz="2400" dirty="0" smtClean="0"/>
          </a:p>
          <a:p>
            <a:pPr marL="530225" lvl="2" indent="0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endParaRPr lang="cs-CZ" sz="2100" dirty="0" smtClean="0"/>
          </a:p>
          <a:p>
            <a:pPr marL="740664" lvl="1" eaLnBrk="1" fontAlgn="auto" hangingPunct="1">
              <a:lnSpc>
                <a:spcPct val="80000"/>
              </a:lnSpc>
              <a:spcAft>
                <a:spcPts val="0"/>
              </a:spcAft>
              <a:buFont typeface="Wingdings"/>
              <a:buChar char=""/>
              <a:defRPr/>
            </a:pPr>
            <a:endParaRPr lang="cs-CZ" sz="2400" dirty="0" smtClean="0"/>
          </a:p>
          <a:p>
            <a:pPr marL="740664" lvl="1" eaLnBrk="1" fontAlgn="auto" hangingPunct="1">
              <a:lnSpc>
                <a:spcPct val="80000"/>
              </a:lnSpc>
              <a:spcAft>
                <a:spcPts val="0"/>
              </a:spcAft>
              <a:buFont typeface="Wingdings"/>
              <a:buChar char=""/>
              <a:defRPr/>
            </a:pPr>
            <a:endParaRPr lang="cs-CZ" sz="2100" dirty="0" smtClean="0"/>
          </a:p>
        </p:txBody>
      </p:sp>
      <p:sp>
        <p:nvSpPr>
          <p:cNvPr id="27657" name="AutoShape 12"/>
          <p:cNvSpPr>
            <a:spLocks noChangeArrowheads="1"/>
          </p:cNvSpPr>
          <p:nvPr/>
        </p:nvSpPr>
        <p:spPr bwMode="auto">
          <a:xfrm>
            <a:off x="539552" y="2060848"/>
            <a:ext cx="7971962" cy="108012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lvl="1">
              <a:spcAft>
                <a:spcPts val="1000"/>
              </a:spcAft>
            </a:pPr>
            <a:r>
              <a:rPr lang="cs-CZ" sz="2000" b="1" dirty="0">
                <a:solidFill>
                  <a:schemeClr val="bg2"/>
                </a:solidFill>
              </a:rPr>
              <a:t>Při prvním vydání knihy v září 1952 se během dvou dnů prodalo 5,2 milionů výtisků.</a:t>
            </a:r>
          </a:p>
          <a:p>
            <a:endParaRPr lang="cs-CZ" dirty="0">
              <a:solidFill>
                <a:schemeClr val="bg2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219908"/>
            <a:ext cx="328613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 descr="C:\Users\Uživatel\AppData\Local\Microsoft\Windows\Temporary Internet Files\Content.IE5\99S023JD\MC900359865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9830" y="0"/>
            <a:ext cx="1814170" cy="793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Uživatel\AppData\Local\Microsoft\Windows\Temporary Internet Files\Content.IE5\EKI5L4ZD\MC900019180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0719" y="3642511"/>
            <a:ext cx="4582562" cy="3215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043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44450"/>
            <a:ext cx="9144000" cy="847725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cs-CZ" b="1" dirty="0" smtClean="0">
                <a:solidFill>
                  <a:schemeClr val="tx2">
                    <a:satMod val="200000"/>
                  </a:schemeClr>
                </a:solidFill>
              </a:rPr>
              <a:t>Práce s novelou</a:t>
            </a:r>
            <a:endParaRPr lang="cs-CZ" b="1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94791" y="1052736"/>
            <a:ext cx="8607425" cy="5475288"/>
          </a:xfrm>
        </p:spPr>
        <p:txBody>
          <a:bodyPr>
            <a:normAutofit/>
          </a:bodyPr>
          <a:lstStyle/>
          <a:p>
            <a:pPr marL="740664" lvl="1" eaLnBrk="1" fontAlgn="auto" hangingPunct="1">
              <a:spcAft>
                <a:spcPts val="0"/>
              </a:spcAft>
              <a:buFont typeface="Wingdings"/>
              <a:buChar char=""/>
              <a:defRPr/>
            </a:pPr>
            <a:r>
              <a:rPr lang="cs-CZ" b="1" dirty="0" smtClean="0">
                <a:solidFill>
                  <a:srgbClr val="FF0000"/>
                </a:solidFill>
              </a:rPr>
              <a:t>Otázky:</a:t>
            </a:r>
          </a:p>
          <a:p>
            <a:pPr marL="1393825" lvl="4" indent="-342900" eaLnBrk="1" fontAlgn="auto" hangingPunct="1">
              <a:spcAft>
                <a:spcPts val="0"/>
              </a:spcAft>
              <a:buClr>
                <a:schemeClr val="accent3"/>
              </a:buClr>
              <a:buFont typeface="+mj-lt"/>
              <a:buAutoNum type="arabicParenR"/>
              <a:defRPr/>
            </a:pPr>
            <a:r>
              <a:rPr lang="cs-CZ" sz="2800" b="1" dirty="0" smtClean="0"/>
              <a:t>Kolik dní na lovu se starcem strávil chlapec?</a:t>
            </a:r>
          </a:p>
          <a:p>
            <a:pPr marL="1393825" lvl="4" indent="-342900" eaLnBrk="1" fontAlgn="auto" hangingPunct="1">
              <a:spcAft>
                <a:spcPts val="0"/>
              </a:spcAft>
              <a:buClr>
                <a:schemeClr val="accent3"/>
              </a:buClr>
              <a:buFont typeface="+mj-lt"/>
              <a:buAutoNum type="arabicParenR"/>
              <a:defRPr/>
            </a:pPr>
            <a:r>
              <a:rPr lang="cs-CZ" sz="2800" b="1" dirty="0" smtClean="0"/>
              <a:t>Jaké měl stařec oči?</a:t>
            </a:r>
          </a:p>
          <a:p>
            <a:pPr marL="1393825" lvl="4" indent="-342900" eaLnBrk="1" fontAlgn="auto" hangingPunct="1">
              <a:spcAft>
                <a:spcPts val="0"/>
              </a:spcAft>
              <a:buClr>
                <a:schemeClr val="accent3"/>
              </a:buClr>
              <a:buFont typeface="+mj-lt"/>
              <a:buAutoNum type="arabicParenR"/>
              <a:defRPr/>
            </a:pPr>
            <a:endParaRPr lang="cs-CZ" sz="2800" b="1" dirty="0" smtClean="0"/>
          </a:p>
          <a:p>
            <a:pPr marL="1393825" lvl="4" indent="-342900" eaLnBrk="1" fontAlgn="auto" hangingPunct="1">
              <a:spcAft>
                <a:spcPts val="0"/>
              </a:spcAft>
              <a:buClr>
                <a:schemeClr val="accent3"/>
              </a:buClr>
              <a:buFont typeface="+mj-lt"/>
              <a:buAutoNum type="arabicParenR"/>
              <a:defRPr/>
            </a:pPr>
            <a:r>
              <a:rPr lang="cs-CZ" sz="2800" b="1" dirty="0" smtClean="0"/>
              <a:t>Proč si myslíš, že chlapec starci pomáhal?</a:t>
            </a:r>
          </a:p>
          <a:p>
            <a:pPr marL="1393825" lvl="4" indent="-342900" eaLnBrk="1" fontAlgn="auto" hangingPunct="1">
              <a:spcAft>
                <a:spcPts val="0"/>
              </a:spcAft>
              <a:buClr>
                <a:schemeClr val="accent3"/>
              </a:buClr>
              <a:buFont typeface="+mj-lt"/>
              <a:buAutoNum type="arabicParenR"/>
              <a:defRPr/>
            </a:pPr>
            <a:r>
              <a:rPr lang="cs-CZ" sz="2800" b="1" dirty="0" smtClean="0"/>
              <a:t>Co je to </a:t>
            </a:r>
            <a:r>
              <a:rPr lang="cs-CZ" sz="2800" b="1" dirty="0" err="1" smtClean="0"/>
              <a:t>marlin</a:t>
            </a:r>
            <a:r>
              <a:rPr lang="cs-CZ" sz="2800" b="1" dirty="0" smtClean="0"/>
              <a:t>?</a:t>
            </a:r>
          </a:p>
          <a:p>
            <a:pPr marL="1393825" lvl="4" indent="-342900" eaLnBrk="1" fontAlgn="auto" hangingPunct="1">
              <a:spcAft>
                <a:spcPts val="0"/>
              </a:spcAft>
              <a:buClr>
                <a:schemeClr val="accent3"/>
              </a:buClr>
              <a:buFont typeface="+mj-lt"/>
              <a:buAutoNum type="arabicParenR"/>
              <a:defRPr/>
            </a:pPr>
            <a:endParaRPr lang="cs-CZ" sz="2800" b="1" dirty="0" smtClean="0"/>
          </a:p>
          <a:p>
            <a:pPr marL="1393825" lvl="4" indent="-342900" eaLnBrk="1" fontAlgn="auto" hangingPunct="1">
              <a:spcAft>
                <a:spcPts val="0"/>
              </a:spcAft>
              <a:buClr>
                <a:schemeClr val="accent3"/>
              </a:buClr>
              <a:buFont typeface="+mj-lt"/>
              <a:buAutoNum type="arabicParenR"/>
              <a:defRPr/>
            </a:pPr>
            <a:r>
              <a:rPr lang="cs-CZ" sz="2800" b="1" dirty="0" smtClean="0"/>
              <a:t>K čemu slouží harpuna?</a:t>
            </a:r>
          </a:p>
          <a:p>
            <a:pPr marL="1393825" lvl="4" indent="-342900" eaLnBrk="1" fontAlgn="auto" hangingPunct="1">
              <a:spcAft>
                <a:spcPts val="0"/>
              </a:spcAft>
              <a:buClr>
                <a:schemeClr val="accent3"/>
              </a:buClr>
              <a:buFont typeface="+mj-lt"/>
              <a:buAutoNum type="arabicParenR"/>
              <a:defRPr/>
            </a:pPr>
            <a:endParaRPr lang="cs-CZ" sz="2800" b="1" dirty="0" smtClean="0"/>
          </a:p>
          <a:p>
            <a:pPr marL="1050925" lvl="4" indent="0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endParaRPr lang="cs-CZ" sz="2800" dirty="0" smtClean="0"/>
          </a:p>
          <a:p>
            <a:pPr marL="1393825" lvl="4" indent="-342900" eaLnBrk="1" fontAlgn="auto" hangingPunct="1">
              <a:spcAft>
                <a:spcPts val="0"/>
              </a:spcAft>
              <a:buClr>
                <a:schemeClr val="accent3"/>
              </a:buClr>
              <a:buFont typeface="+mj-lt"/>
              <a:buAutoNum type="arabicParenR"/>
              <a:defRPr/>
            </a:pPr>
            <a:endParaRPr lang="cs-CZ" sz="2800" dirty="0" smtClean="0"/>
          </a:p>
        </p:txBody>
      </p:sp>
      <p:sp>
        <p:nvSpPr>
          <p:cNvPr id="4" name="TextovéPole 3"/>
          <p:cNvSpPr txBox="1"/>
          <p:nvPr/>
        </p:nvSpPr>
        <p:spPr>
          <a:xfrm>
            <a:off x="8460432" y="1340768"/>
            <a:ext cx="6835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rgbClr val="FFC000"/>
                </a:solidFill>
                <a:latin typeface="Corbel" pitchFamily="34" charset="0"/>
              </a:rPr>
              <a:t>40</a:t>
            </a:r>
            <a:endParaRPr lang="cs-CZ" sz="2800" b="1" dirty="0">
              <a:solidFill>
                <a:srgbClr val="FFC000"/>
              </a:solidFill>
              <a:latin typeface="Corbel" pitchFamily="34" charset="0"/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1187625" y="2538482"/>
            <a:ext cx="71287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rgbClr val="FFFF00"/>
                </a:solidFill>
                <a:latin typeface="Corbel" pitchFamily="34" charset="0"/>
              </a:rPr>
              <a:t>      </a:t>
            </a:r>
            <a:r>
              <a:rPr lang="cs-CZ" sz="2800" b="1" dirty="0" smtClean="0">
                <a:solidFill>
                  <a:srgbClr val="FFC000"/>
                </a:solidFill>
                <a:latin typeface="Corbel" pitchFamily="34" charset="0"/>
              </a:rPr>
              <a:t>„oči byly stejné barvy jako moře“</a:t>
            </a:r>
            <a:endParaRPr lang="cs-CZ" sz="2800" b="1" dirty="0">
              <a:solidFill>
                <a:srgbClr val="FFC000"/>
              </a:solidFill>
              <a:latin typeface="Corbel" pitchFamily="34" charset="0"/>
            </a:endParaRPr>
          </a:p>
        </p:txBody>
      </p:sp>
      <p:sp>
        <p:nvSpPr>
          <p:cNvPr id="7" name="TextovéPole 6"/>
          <p:cNvSpPr txBox="1"/>
          <p:nvPr/>
        </p:nvSpPr>
        <p:spPr>
          <a:xfrm rot="10800000" flipV="1">
            <a:off x="1547664" y="3952218"/>
            <a:ext cx="50405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rgbClr val="FFC000"/>
                </a:solidFill>
                <a:latin typeface="Corbel" pitchFamily="34" charset="0"/>
              </a:rPr>
              <a:t>mečoun</a:t>
            </a:r>
            <a:endParaRPr lang="cs-CZ" sz="2800" b="1" dirty="0">
              <a:solidFill>
                <a:srgbClr val="FFC000"/>
              </a:solidFill>
              <a:latin typeface="Corbel" pitchFamily="34" charset="0"/>
            </a:endParaRPr>
          </a:p>
        </p:txBody>
      </p:sp>
      <p:sp>
        <p:nvSpPr>
          <p:cNvPr id="8" name="TextovéPole 7"/>
          <p:cNvSpPr txBox="1"/>
          <p:nvPr/>
        </p:nvSpPr>
        <p:spPr>
          <a:xfrm rot="10800000" flipV="1">
            <a:off x="1547663" y="5265767"/>
            <a:ext cx="44644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>
                <a:solidFill>
                  <a:srgbClr val="FFC000"/>
                </a:solidFill>
                <a:latin typeface="Corbel" pitchFamily="34" charset="0"/>
              </a:rPr>
              <a:t>k</a:t>
            </a:r>
            <a:r>
              <a:rPr lang="cs-CZ" sz="2800" b="1" dirty="0" smtClean="0">
                <a:solidFill>
                  <a:srgbClr val="FFC000"/>
                </a:solidFill>
                <a:latin typeface="Corbel" pitchFamily="34" charset="0"/>
              </a:rPr>
              <a:t> lovu</a:t>
            </a:r>
            <a:endParaRPr lang="cs-CZ" sz="2800" b="1" dirty="0">
              <a:solidFill>
                <a:srgbClr val="FFC000"/>
              </a:solidFill>
              <a:latin typeface="Corbel" pitchFamily="34" charset="0"/>
            </a:endParaRPr>
          </a:p>
        </p:txBody>
      </p:sp>
      <p:pic>
        <p:nvPicPr>
          <p:cNvPr id="9" name="Picture 3" descr="C:\Users\Uživatel\AppData\Local\Microsoft\Windows\Temporary Internet Files\Content.IE5\KSR75ABY\MC900286194[1].wmf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0628" y="3852327"/>
            <a:ext cx="3023372" cy="3005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44450"/>
            <a:ext cx="9144000" cy="847725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cs-CZ" b="1" dirty="0" smtClean="0">
                <a:solidFill>
                  <a:schemeClr val="tx2">
                    <a:satMod val="200000"/>
                  </a:schemeClr>
                </a:solidFill>
              </a:rPr>
              <a:t>Práce s novelou</a:t>
            </a:r>
            <a:endParaRPr lang="cs-CZ" b="1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94791" y="1052736"/>
            <a:ext cx="8607425" cy="5475288"/>
          </a:xfrm>
        </p:spPr>
        <p:txBody>
          <a:bodyPr>
            <a:normAutofit/>
          </a:bodyPr>
          <a:lstStyle/>
          <a:p>
            <a:pPr marL="1050925" lvl="4" indent="0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cs-CZ" sz="2800" b="1" dirty="0" smtClean="0"/>
              <a:t>            </a:t>
            </a:r>
          </a:p>
          <a:p>
            <a:pPr marL="1050925" lvl="4" indent="0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endParaRPr lang="cs-CZ" sz="2800" b="1" dirty="0"/>
          </a:p>
          <a:p>
            <a:pPr marL="1050925" lvl="4" indent="0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cs-CZ" sz="2800" b="1" dirty="0" smtClean="0"/>
              <a:t>           </a:t>
            </a:r>
          </a:p>
          <a:p>
            <a:pPr marL="1050925" lvl="4" indent="0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cs-CZ" sz="2800" b="1" dirty="0"/>
              <a:t> </a:t>
            </a:r>
            <a:r>
              <a:rPr lang="cs-CZ" sz="2800" b="1" dirty="0" smtClean="0"/>
              <a:t>      </a:t>
            </a:r>
            <a:r>
              <a:rPr lang="cs-CZ" sz="3200" b="1" u="sng" dirty="0" smtClean="0">
                <a:solidFill>
                  <a:srgbClr val="FF0000"/>
                </a:solidFill>
              </a:rPr>
              <a:t>Literární výchova pro 9. ročník ZŠ</a:t>
            </a:r>
          </a:p>
          <a:p>
            <a:pPr marL="1050925" lvl="4" indent="0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cs-CZ" sz="3200" b="1" dirty="0" smtClean="0">
                <a:solidFill>
                  <a:srgbClr val="FF0000"/>
                </a:solidFill>
              </a:rPr>
              <a:t>                             </a:t>
            </a:r>
            <a:endParaRPr lang="cs-CZ" sz="3200" b="1" u="sng" dirty="0" smtClean="0">
              <a:solidFill>
                <a:srgbClr val="FF0000"/>
              </a:solidFill>
            </a:endParaRPr>
          </a:p>
          <a:p>
            <a:pPr marL="1050925" lvl="4" indent="0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endParaRPr lang="cs-CZ" sz="2800" dirty="0" smtClean="0"/>
          </a:p>
          <a:p>
            <a:pPr marL="1050925" lvl="4" indent="0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endParaRPr lang="cs-CZ" sz="2800" dirty="0" smtClean="0"/>
          </a:p>
        </p:txBody>
      </p:sp>
      <p:pic>
        <p:nvPicPr>
          <p:cNvPr id="3075" name="Picture 3" descr="C:\Users\Uživatel\AppData\Local\Microsoft\Windows\Temporary Internet Files\Content.IE5\KSR75ABY\MC900286194[1].wmf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4772" y="3789040"/>
            <a:ext cx="3023372" cy="3005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Uživatel\AppData\Local\Microsoft\Windows\Temporary Internet Files\Content.IE5\PKQLHWH4\MC900441734[2]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74398"/>
            <a:ext cx="2743200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8413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44450"/>
            <a:ext cx="9144000" cy="847725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cs-CZ" b="1" dirty="0" smtClean="0">
                <a:solidFill>
                  <a:schemeClr val="tx2">
                    <a:satMod val="200000"/>
                  </a:schemeClr>
                </a:solidFill>
              </a:rPr>
              <a:t>Práce s novelou</a:t>
            </a:r>
            <a:endParaRPr lang="cs-CZ" b="1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50825" y="981075"/>
            <a:ext cx="7445375" cy="5475288"/>
          </a:xfrm>
        </p:spPr>
        <p:txBody>
          <a:bodyPr>
            <a:normAutofit/>
          </a:bodyPr>
          <a:lstStyle/>
          <a:p>
            <a:pPr marL="740664" lvl="1" eaLnBrk="1" fontAlgn="auto" hangingPunct="1">
              <a:spcAft>
                <a:spcPts val="0"/>
              </a:spcAft>
              <a:buFont typeface="Wingdings"/>
              <a:buChar char=""/>
              <a:defRPr/>
            </a:pPr>
            <a:r>
              <a:rPr lang="cs-CZ" b="1" u="sng" dirty="0" smtClean="0">
                <a:solidFill>
                  <a:srgbClr val="FF0000"/>
                </a:solidFill>
              </a:rPr>
              <a:t>Otázky:</a:t>
            </a:r>
          </a:p>
          <a:p>
            <a:pPr marL="1393825" lvl="4" indent="-342900" eaLnBrk="1" fontAlgn="auto" hangingPunct="1">
              <a:spcAft>
                <a:spcPts val="0"/>
              </a:spcAft>
              <a:buClr>
                <a:schemeClr val="accent3"/>
              </a:buClr>
              <a:buFont typeface="+mj-lt"/>
              <a:buAutoNum type="arabicParenR"/>
              <a:defRPr/>
            </a:pPr>
            <a:r>
              <a:rPr lang="cs-CZ" sz="2800" b="1" dirty="0" smtClean="0"/>
              <a:t>Jaký druh žraloka pronásledoval Santiaga a jeho úlovek?</a:t>
            </a:r>
          </a:p>
          <a:p>
            <a:pPr marL="1393825" lvl="4" indent="-342900" eaLnBrk="1" fontAlgn="auto" hangingPunct="1">
              <a:spcAft>
                <a:spcPts val="0"/>
              </a:spcAft>
              <a:buClr>
                <a:schemeClr val="accent3"/>
              </a:buClr>
              <a:buFont typeface="+mj-lt"/>
              <a:buAutoNum type="arabicParenR"/>
              <a:defRPr/>
            </a:pPr>
            <a:r>
              <a:rPr lang="cs-CZ" sz="2800" b="1" dirty="0" smtClean="0"/>
              <a:t>Popiš  žraloka, který se chystal útočit na </a:t>
            </a:r>
            <a:r>
              <a:rPr lang="cs-CZ" sz="2800" b="1" dirty="0" err="1" smtClean="0"/>
              <a:t>Santiagův</a:t>
            </a:r>
            <a:r>
              <a:rPr lang="cs-CZ" sz="2800" b="1" dirty="0" smtClean="0"/>
              <a:t> úlovek.</a:t>
            </a:r>
          </a:p>
          <a:p>
            <a:pPr marL="1393825" lvl="4" indent="-342900" eaLnBrk="1" fontAlgn="auto" hangingPunct="1">
              <a:spcAft>
                <a:spcPts val="0"/>
              </a:spcAft>
              <a:buClr>
                <a:schemeClr val="accent3"/>
              </a:buClr>
              <a:buFont typeface="+mj-lt"/>
              <a:buAutoNum type="arabicParenR"/>
              <a:defRPr/>
            </a:pPr>
            <a:r>
              <a:rPr lang="cs-CZ" sz="2800" b="1" dirty="0" smtClean="0"/>
              <a:t>Kolik řad zubů měl žralok?</a:t>
            </a:r>
          </a:p>
          <a:p>
            <a:pPr marL="1393825" lvl="4" indent="-342900" eaLnBrk="1" fontAlgn="auto" hangingPunct="1">
              <a:spcAft>
                <a:spcPts val="0"/>
              </a:spcAft>
              <a:buClr>
                <a:schemeClr val="accent3"/>
              </a:buClr>
              <a:buFont typeface="+mj-lt"/>
              <a:buAutoNum type="arabicParenR"/>
              <a:defRPr/>
            </a:pPr>
            <a:r>
              <a:rPr lang="cs-CZ" sz="2800" b="1" dirty="0" smtClean="0"/>
              <a:t>Proč si myslíš, že se Santiago na zmrzačenou rybu nepodíval?</a:t>
            </a:r>
          </a:p>
          <a:p>
            <a:pPr marL="1393825" lvl="4" indent="-342900" eaLnBrk="1" fontAlgn="auto" hangingPunct="1">
              <a:spcAft>
                <a:spcPts val="0"/>
              </a:spcAft>
              <a:buClr>
                <a:schemeClr val="accent3"/>
              </a:buClr>
              <a:buFont typeface="+mj-lt"/>
              <a:buAutoNum type="arabicParenR"/>
              <a:defRPr/>
            </a:pPr>
            <a:r>
              <a:rPr lang="cs-CZ" sz="2800" b="1" dirty="0" smtClean="0"/>
              <a:t>Co si myslíš, že znamená „</a:t>
            </a:r>
            <a:r>
              <a:rPr lang="cs-CZ" sz="2800" b="1" dirty="0" err="1" smtClean="0"/>
              <a:t>dentuso</a:t>
            </a:r>
            <a:r>
              <a:rPr lang="cs-CZ" sz="2800" b="1" dirty="0" smtClean="0"/>
              <a:t>“?</a:t>
            </a:r>
          </a:p>
          <a:p>
            <a:pPr marL="1393825" lvl="4" indent="-342900" eaLnBrk="1" fontAlgn="auto" hangingPunct="1">
              <a:spcAft>
                <a:spcPts val="0"/>
              </a:spcAft>
              <a:buClr>
                <a:schemeClr val="accent3"/>
              </a:buClr>
              <a:buFont typeface="+mj-lt"/>
              <a:buAutoNum type="arabicParenR"/>
              <a:defRPr/>
            </a:pPr>
            <a:r>
              <a:rPr lang="cs-CZ" sz="2800" b="1" dirty="0" smtClean="0"/>
              <a:t>Souhlasíš s názorem, že „člověka je možno zničit, ale ne porazit?“</a:t>
            </a:r>
          </a:p>
          <a:p>
            <a:pPr marL="1393825" lvl="4" indent="-342900" eaLnBrk="1" fontAlgn="auto" hangingPunct="1">
              <a:spcAft>
                <a:spcPts val="0"/>
              </a:spcAft>
              <a:buClr>
                <a:schemeClr val="accent3"/>
              </a:buClr>
              <a:buFont typeface="+mj-lt"/>
              <a:buAutoNum type="arabicParenR"/>
              <a:defRPr/>
            </a:pPr>
            <a:endParaRPr lang="cs-CZ" sz="2800" b="1" dirty="0" smtClean="0"/>
          </a:p>
          <a:p>
            <a:pPr marL="1393825" lvl="4" indent="-342900" eaLnBrk="1" fontAlgn="auto" hangingPunct="1">
              <a:spcAft>
                <a:spcPts val="0"/>
              </a:spcAft>
              <a:buClr>
                <a:schemeClr val="accent3"/>
              </a:buClr>
              <a:buFont typeface="+mj-lt"/>
              <a:buAutoNum type="arabicParenR"/>
              <a:defRPr/>
            </a:pPr>
            <a:endParaRPr lang="cs-CZ" sz="2400" b="1" dirty="0" smtClean="0"/>
          </a:p>
          <a:p>
            <a:pPr marL="1393825" lvl="4" indent="-342900" eaLnBrk="1" fontAlgn="auto" hangingPunct="1">
              <a:spcAft>
                <a:spcPts val="0"/>
              </a:spcAft>
              <a:buClr>
                <a:schemeClr val="accent3"/>
              </a:buClr>
              <a:buFont typeface="+mj-lt"/>
              <a:buAutoNum type="arabicParenR"/>
              <a:defRPr/>
            </a:pPr>
            <a:endParaRPr lang="cs-CZ" sz="2400" b="1" dirty="0" smtClean="0"/>
          </a:p>
          <a:p>
            <a:pPr marL="987425" lvl="2" indent="-457200" eaLnBrk="1" fontAlgn="auto" hangingPunct="1">
              <a:spcAft>
                <a:spcPts val="0"/>
              </a:spcAft>
              <a:buFont typeface="Trebuchet MS" pitchFamily="34" charset="0"/>
              <a:buAutoNum type="arabicParenR"/>
              <a:defRPr/>
            </a:pPr>
            <a:endParaRPr lang="cs-CZ" dirty="0" smtClean="0"/>
          </a:p>
        </p:txBody>
      </p:sp>
      <p:sp>
        <p:nvSpPr>
          <p:cNvPr id="5" name="TextovéPole 4"/>
          <p:cNvSpPr txBox="1"/>
          <p:nvPr/>
        </p:nvSpPr>
        <p:spPr>
          <a:xfrm>
            <a:off x="5508104" y="1919955"/>
            <a:ext cx="1584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err="1" smtClean="0">
                <a:solidFill>
                  <a:srgbClr val="FFC000"/>
                </a:solidFill>
              </a:rPr>
              <a:t>mako</a:t>
            </a:r>
            <a:endParaRPr lang="cs-CZ" sz="2800" b="1" dirty="0">
              <a:solidFill>
                <a:srgbClr val="FFC000"/>
              </a:solidFill>
            </a:endParaRPr>
          </a:p>
        </p:txBody>
      </p:sp>
      <p:sp>
        <p:nvSpPr>
          <p:cNvPr id="9" name="TextovéPole 8"/>
          <p:cNvSpPr txBox="1"/>
          <p:nvPr/>
        </p:nvSpPr>
        <p:spPr>
          <a:xfrm rot="10800000" flipV="1">
            <a:off x="5868144" y="3269015"/>
            <a:ext cx="12241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>
                <a:solidFill>
                  <a:srgbClr val="FFC000"/>
                </a:solidFill>
              </a:rPr>
              <a:t>8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tro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Horizont">
  <a:themeElements>
    <a:clrScheme name="Horizont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Horizont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Horizont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1092</TotalTime>
  <Words>649</Words>
  <Application>Microsoft Office PowerPoint</Application>
  <PresentationFormat>Předvádění na obrazovce (4:3)</PresentationFormat>
  <Paragraphs>123</Paragraphs>
  <Slides>11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2</vt:i4>
      </vt:variant>
      <vt:variant>
        <vt:lpstr>Nadpisy snímků</vt:lpstr>
      </vt:variant>
      <vt:variant>
        <vt:i4>11</vt:i4>
      </vt:variant>
    </vt:vector>
  </HeadingPairs>
  <TitlesOfParts>
    <vt:vector size="13" baseType="lpstr">
      <vt:lpstr>Metro</vt:lpstr>
      <vt:lpstr>Horizont</vt:lpstr>
      <vt:lpstr>E. Hemingway – Stařec a moře</vt:lpstr>
      <vt:lpstr>Ernest Hemingway</vt:lpstr>
      <vt:lpstr>Ernest Hemingway</vt:lpstr>
      <vt:lpstr>Ernest Hemingway</vt:lpstr>
      <vt:lpstr>Ernest Hemingway</vt:lpstr>
      <vt:lpstr>Ernest Hemingway</vt:lpstr>
      <vt:lpstr>Práce s novelou</vt:lpstr>
      <vt:lpstr>Práce s novelou</vt:lpstr>
      <vt:lpstr>Práce s novelou</vt:lpstr>
      <vt:lpstr>Ernest Hemingway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E. Hemingway - Stařec a moře</dc:title>
  <dc:creator>Loumová</dc:creator>
  <cp:lastModifiedBy>Uživatel</cp:lastModifiedBy>
  <cp:revision>155</cp:revision>
  <dcterms:created xsi:type="dcterms:W3CDTF">2010-08-23T12:40:30Z</dcterms:created>
  <dcterms:modified xsi:type="dcterms:W3CDTF">2012-11-25T07:42:44Z</dcterms:modified>
</cp:coreProperties>
</file>